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78" r:id="rId1"/>
    <p:sldMasterId id="2147483865" r:id="rId2"/>
    <p:sldMasterId id="2147483685" r:id="rId3"/>
    <p:sldMasterId id="2147483697" r:id="rId4"/>
    <p:sldMasterId id="2147483734" r:id="rId5"/>
    <p:sldMasterId id="2147483891" r:id="rId6"/>
  </p:sldMasterIdLst>
  <p:notesMasterIdLst>
    <p:notesMasterId r:id="rId91"/>
  </p:notesMasterIdLst>
  <p:handoutMasterIdLst>
    <p:handoutMasterId r:id="rId92"/>
  </p:handoutMasterIdLst>
  <p:sldIdLst>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375" r:id="rId25"/>
    <p:sldId id="333" r:id="rId26"/>
    <p:sldId id="275" r:id="rId27"/>
    <p:sldId id="276" r:id="rId28"/>
    <p:sldId id="277" r:id="rId29"/>
    <p:sldId id="278" r:id="rId30"/>
    <p:sldId id="256" r:id="rId31"/>
    <p:sldId id="330" r:id="rId32"/>
    <p:sldId id="279" r:id="rId33"/>
    <p:sldId id="280" r:id="rId34"/>
    <p:sldId id="281" r:id="rId35"/>
    <p:sldId id="331" r:id="rId36"/>
    <p:sldId id="282" r:id="rId37"/>
    <p:sldId id="283" r:id="rId38"/>
    <p:sldId id="284" r:id="rId39"/>
    <p:sldId id="285" r:id="rId40"/>
    <p:sldId id="286" r:id="rId41"/>
    <p:sldId id="287" r:id="rId42"/>
    <p:sldId id="288" r:id="rId43"/>
    <p:sldId id="289" r:id="rId44"/>
    <p:sldId id="334" r:id="rId45"/>
    <p:sldId id="290" r:id="rId46"/>
    <p:sldId id="329" r:id="rId47"/>
    <p:sldId id="292" r:id="rId48"/>
    <p:sldId id="291" r:id="rId49"/>
    <p:sldId id="335" r:id="rId50"/>
    <p:sldId id="336"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57" r:id="rId72"/>
    <p:sldId id="358" r:id="rId73"/>
    <p:sldId id="359" r:id="rId74"/>
    <p:sldId id="360" r:id="rId75"/>
    <p:sldId id="361" r:id="rId76"/>
    <p:sldId id="362" r:id="rId77"/>
    <p:sldId id="363" r:id="rId78"/>
    <p:sldId id="364" r:id="rId79"/>
    <p:sldId id="365" r:id="rId80"/>
    <p:sldId id="366" r:id="rId81"/>
    <p:sldId id="367" r:id="rId82"/>
    <p:sldId id="368" r:id="rId83"/>
    <p:sldId id="369" r:id="rId84"/>
    <p:sldId id="370" r:id="rId85"/>
    <p:sldId id="371" r:id="rId86"/>
    <p:sldId id="372" r:id="rId87"/>
    <p:sldId id="373" r:id="rId88"/>
    <p:sldId id="332" r:id="rId89"/>
    <p:sldId id="374" r:id="rId9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869">
          <p15:clr>
            <a:srgbClr val="A4A3A4"/>
          </p15:clr>
        </p15:guide>
        <p15:guide id="2" pos="4339">
          <p15:clr>
            <a:srgbClr val="A4A3A4"/>
          </p15:clr>
        </p15:guide>
        <p15:guide id="3" pos="5269">
          <p15:clr>
            <a:srgbClr val="A4A3A4"/>
          </p15:clr>
        </p15:guide>
        <p15:guide id="4" pos="6584">
          <p15:clr>
            <a:srgbClr val="A4A3A4"/>
          </p15:clr>
        </p15:guide>
        <p15:guide id="5" pos="3840">
          <p15:clr>
            <a:srgbClr val="A4A3A4"/>
          </p15:clr>
        </p15:guide>
        <p15:guide id="6" pos="2048">
          <p15:clr>
            <a:srgbClr val="A4A3A4"/>
          </p15:clr>
        </p15:guide>
        <p15:guide id="7" pos="2389">
          <p15:clr>
            <a:srgbClr val="A4A3A4"/>
          </p15:clr>
        </p15:guide>
        <p15:guide id="8" pos="1753">
          <p15:clr>
            <a:srgbClr val="A4A3A4"/>
          </p15:clr>
        </p15:guide>
        <p15:guide id="9" orient="horz" pos="935">
          <p15:clr>
            <a:srgbClr val="A4A3A4"/>
          </p15:clr>
        </p15:guide>
      </p15:sldGuideLst>
    </p:ext>
    <p:ext uri="{2D200454-40CA-4A62-9FC3-DE9A4176ACB9}">
      <p15:notesGuideLst xmlns:p15="http://schemas.microsoft.com/office/powerpoint/2012/main">
        <p15:guide id="1" orient="horz" pos="2863">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3" roundtripDataSignature="AMtx7mhnfM7eQ6+E+5EsjalncF/UQ/X0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9BC4"/>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6420" autoAdjust="0"/>
  </p:normalViewPr>
  <p:slideViewPr>
    <p:cSldViewPr snapToGrid="0">
      <p:cViewPr varScale="1">
        <p:scale>
          <a:sx n="42" d="100"/>
          <a:sy n="42" d="100"/>
        </p:scale>
        <p:origin x="393" y="24"/>
      </p:cViewPr>
      <p:guideLst>
        <p:guide pos="869"/>
        <p:guide pos="4339"/>
        <p:guide pos="5269"/>
        <p:guide pos="6584"/>
        <p:guide pos="3840"/>
        <p:guide pos="2048"/>
        <p:guide pos="2389"/>
        <p:guide pos="1753"/>
        <p:guide orient="horz" pos="935"/>
      </p:guideLst>
    </p:cSldViewPr>
  </p:slideViewPr>
  <p:outlineViewPr>
    <p:cViewPr>
      <p:scale>
        <a:sx n="33" d="100"/>
        <a:sy n="33" d="100"/>
      </p:scale>
      <p:origin x="0" y="-144"/>
    </p:cViewPr>
  </p:outlineViewPr>
  <p:notesTextViewPr>
    <p:cViewPr>
      <p:scale>
        <a:sx n="1" d="1"/>
        <a:sy n="1" d="1"/>
      </p:scale>
      <p:origin x="0" y="0"/>
    </p:cViewPr>
  </p:notesTextViewPr>
  <p:notesViewPr>
    <p:cSldViewPr snapToGrid="0">
      <p:cViewPr varScale="1">
        <p:scale>
          <a:sx n="99" d="100"/>
          <a:sy n="99" d="100"/>
        </p:scale>
        <p:origin x="3570" y="72"/>
      </p:cViewPr>
      <p:guideLst>
        <p:guide orient="horz" pos="2863"/>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AC375A8-1A1C-417A-A773-6ED92E5A1E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F3805A6-15CE-43C5-84D4-04FD3BD9D2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49A13D-EE66-4016-814A-C1102E936E30}" type="datetimeFigureOut">
              <a:rPr lang="de-DE" smtClean="0"/>
              <a:t>03.03.2020</a:t>
            </a:fld>
            <a:endParaRPr lang="de-DE"/>
          </a:p>
        </p:txBody>
      </p:sp>
      <p:sp>
        <p:nvSpPr>
          <p:cNvPr id="4" name="Fußzeilenplatzhalter 3">
            <a:extLst>
              <a:ext uri="{FF2B5EF4-FFF2-40B4-BE49-F238E27FC236}">
                <a16:creationId xmlns:a16="http://schemas.microsoft.com/office/drawing/2014/main" id="{A7154D27-D1C9-4937-9DD3-3BB299A588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35515545-C254-46D7-B7DF-5097B6497B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09A102-93FF-41D5-AB8F-3F8B9228980F}" type="slidenum">
              <a:rPr lang="de-DE" smtClean="0"/>
              <a:t>‹Nr.›</a:t>
            </a:fld>
            <a:endParaRPr lang="de-DE"/>
          </a:p>
        </p:txBody>
      </p:sp>
    </p:spTree>
    <p:extLst>
      <p:ext uri="{BB962C8B-B14F-4D97-AF65-F5344CB8AC3E}">
        <p14:creationId xmlns:p14="http://schemas.microsoft.com/office/powerpoint/2010/main" val="3517749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120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limate.nasa.gov/climate_resources/101/video-global-temperature-vari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mmons.wikimedia.org/wiki/File:An_Aerial_View_of_the_Za'atri_Refugee_Camp.jp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news-images.vice.com/images/2015/05/15/in-photos-chad-body-image-1431716697.jp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www.theguardian.com/society/2018/aug/03/deaths-rose-650-above-average-during-uk-heatwave-with-older-people-most-at-risk" TargetMode="External"/><Relationship Id="rId3" Type="http://schemas.openxmlformats.org/officeDocument/2006/relationships/hyperlink" Target="https://ccca.ac.at/fileadmin/00_DokumenteHauptmenue/02_Klimawissen/Klimastatusbericht/Klimastatusbericht_OE_und_W_2018_20190812_Onlineversion.pdf" TargetMode="External"/><Relationship Id="rId7" Type="http://schemas.openxmlformats.org/officeDocument/2006/relationships/hyperlink" Target="https://www.bbc.co.uk/news/uk-45399134"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theguardian.com/environment/2019/may/18/this-is-a-wake-up-call-the-villagers-who-could-be-britains-first-climate-refugees" TargetMode="External"/><Relationship Id="rId5" Type="http://schemas.openxmlformats.org/officeDocument/2006/relationships/hyperlink" Target="https://blog.metoffice.gov.uk/2014/02/06/uks-exceptional-weather-in-context/" TargetMode="External"/><Relationship Id="rId4" Type="http://schemas.openxmlformats.org/officeDocument/2006/relationships/hyperlink" Target="https://drive.google.com/open?id=1761DjRekxdLlHIYr3MVfRpDXg0Jf3Srx" TargetMode="External"/><Relationship Id="rId9" Type="http://schemas.openxmlformats.org/officeDocument/2006/relationships/hyperlink" Target="https://www.theguardian.com/business/2018/jul/27/heatwave-pushes-up-uk-fruit-and-vegetables-prices-as-yields-fal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drive.google.com/open?id=1A2U1mF1Asmtcbn6XTcMsU2u8zU5BwJwf" TargetMode="External"/><Relationship Id="rId13" Type="http://schemas.openxmlformats.org/officeDocument/2006/relationships/hyperlink" Target="https://drive.google.com/open?id=1614wfAVjCZy0ZQaewszbuEQp4mRewtf4" TargetMode="External"/><Relationship Id="rId3" Type="http://schemas.openxmlformats.org/officeDocument/2006/relationships/hyperlink" Target="https://www.independent.co.uk/news/world/asia/india-heatwave-death-toll-weather-channel-sunstroke-delhi-a8942056.html" TargetMode="External"/><Relationship Id="rId7" Type="http://schemas.openxmlformats.org/officeDocument/2006/relationships/hyperlink" Target="https://drive.google.com/open?id=1A16lAk0yKGQJYis33lDwgSVVy8IpqltI" TargetMode="External"/><Relationship Id="rId12" Type="http://schemas.openxmlformats.org/officeDocument/2006/relationships/hyperlink" Target="https://drive.google.com/open?id=1dYLL3pmoPxs12NRfXm1Hwfr_upDPrcjy"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theguardian.com/environment/2014/feb/09/global-water-shortages-threat-terror-war" TargetMode="External"/><Relationship Id="rId11" Type="http://schemas.openxmlformats.org/officeDocument/2006/relationships/hyperlink" Target="https://www.wfp.org/climate-change/climate-impacts" TargetMode="External"/><Relationship Id="rId5" Type="http://schemas.openxmlformats.org/officeDocument/2006/relationships/hyperlink" Target="https://www.bbc.co.uk/news/av/world-africa-42866178/why-cape-town-is-shutting-off-its-water-supply" TargetMode="External"/><Relationship Id="rId10" Type="http://schemas.openxmlformats.org/officeDocument/2006/relationships/hyperlink" Target="http://glham.org/from-townsville-to-tuvalu/" TargetMode="External"/><Relationship Id="rId4" Type="http://schemas.openxmlformats.org/officeDocument/2006/relationships/hyperlink" Target="https://ebm.bmj.com/content/24/2/45" TargetMode="External"/><Relationship Id="rId9" Type="http://schemas.openxmlformats.org/officeDocument/2006/relationships/hyperlink" Target="https://drive.google.com/open?id=1nL-mBVGt7d0U6TwW1WCm27ESPVwgYMgQ"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drive.google.com/open?id=11Z7XeHHSQLz4N4KueV9zwXlCDTLcZXAv" TargetMode="External"/><Relationship Id="rId3" Type="http://schemas.openxmlformats.org/officeDocument/2006/relationships/hyperlink" Target="https://drive.google.com/open?id=1_cIqJnEplkIL4MBbpdmjwCop5bd6eSTP" TargetMode="External"/><Relationship Id="rId7" Type="http://schemas.openxmlformats.org/officeDocument/2006/relationships/hyperlink" Target="https://drive.google.com/open?id=1K8Uq-UlnFLyZyOfHiJYWuGGtyK6fb13M"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rive.google.com/open?id=17oUD1rOZmEb114j8iiQ4ury-K50JdL_P" TargetMode="External"/><Relationship Id="rId5" Type="http://schemas.openxmlformats.org/officeDocument/2006/relationships/hyperlink" Target="https://drive.google.com/open?id=1puSlGCAk1kxs6t2kNYAnCOWvzoZMkb24" TargetMode="External"/><Relationship Id="rId4" Type="http://schemas.openxmlformats.org/officeDocument/2006/relationships/hyperlink" Target="http://dx.doi.org/10.1038/srep16179" TargetMode="External"/><Relationship Id="rId9" Type="http://schemas.openxmlformats.org/officeDocument/2006/relationships/hyperlink" Target="https://drive.google.com/open?id=1CojdU8o_fedUNXLRc-e6ODmhf2-zoZYP"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rive.google.com/open?id=167MNKe4BQJuUhdNEZ1MJvzlY4GYbxtz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theconversation.com/amazon-fires-are-destructive-but-they-arent-depleting-earths-oxygen-supply-122369"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wikiwand.com/en/Shutdown_of_thermohaline_circul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paperpile.com/b/RgN4Bg/VbJl"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rive.google.com/open?id=1QoA8AhtsfCT4ccGzUuw-tJJM7YlMSoLw" TargetMode="External"/><Relationship Id="rId3" Type="http://schemas.openxmlformats.org/officeDocument/2006/relationships/hyperlink" Target="https://www.ipbes.net/" TargetMode="External"/><Relationship Id="rId7" Type="http://schemas.openxmlformats.org/officeDocument/2006/relationships/hyperlink" Target="https://drive.google.com/open?id=1DYuDdgp6HQPEE-f5zhTns654JDgQ4V9W"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rive.google.com/open?id=1i_2og2hkA9pe4GVHZiIOHmySmaMG01Ka" TargetMode="External"/><Relationship Id="rId5" Type="http://schemas.openxmlformats.org/officeDocument/2006/relationships/hyperlink" Target="http://www.worldwatch.org/node/5960" TargetMode="External"/><Relationship Id="rId4" Type="http://schemas.openxmlformats.org/officeDocument/2006/relationships/hyperlink" Target="https://www.ipbes.net/news/million-threatened-species-thirteen-questions-answers" TargetMode="External"/><Relationship Id="rId9" Type="http://schemas.openxmlformats.org/officeDocument/2006/relationships/hyperlink" Target="https://drive.google.com/open?id=1E4KstwsXb0LtinHJggKE6sz-xnMvK0q5"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rive.google.com/open?id=102DAFMvxLHr9doNICCo7PJQ2C-_7kYLd"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SzPts val="1200"/>
            </a:pPr>
            <a:r>
              <a:rPr lang="de-AT" sz="1200" dirty="0">
                <a:solidFill>
                  <a:srgbClr val="000000"/>
                </a:solidFill>
              </a:rPr>
              <a:t>Der Event-Organisator (falls vorhanden) stellt sich vor und begrüßt die Teilnehmer am Veranstaltungsort, überprüft, ob alle Teilnehmer hören und sehen können, ob sie OK sind; lädt die Teilnehmer andernfalls nach vorn zu </a:t>
            </a:r>
            <a:r>
              <a:rPr lang="de-AT" sz="1200" dirty="0" err="1">
                <a:solidFill>
                  <a:srgbClr val="000000"/>
                </a:solidFill>
              </a:rPr>
              <a:t>kommenein</a:t>
            </a:r>
            <a:r>
              <a:rPr lang="de-AT" sz="1200" dirty="0">
                <a:solidFill>
                  <a:srgbClr val="000000"/>
                </a:solidFill>
              </a:rPr>
              <a:t>. </a:t>
            </a:r>
          </a:p>
          <a:p>
            <a:pPr marL="0" lvl="0" indent="0">
              <a:buSzPts val="1200"/>
            </a:pPr>
            <a:endParaRPr lang="de-AT" sz="1200" dirty="0">
              <a:solidFill>
                <a:srgbClr val="000000"/>
              </a:solidFill>
            </a:endParaRPr>
          </a:p>
          <a:p>
            <a:pPr marL="0" lvl="0" indent="0">
              <a:buSzPts val="1200"/>
            </a:pPr>
            <a:r>
              <a:rPr lang="de-AT" sz="1200" dirty="0">
                <a:solidFill>
                  <a:srgbClr val="000000"/>
                </a:solidFill>
              </a:rPr>
              <a:t>Erklärt in ein oder zwei Sätzen, was sie angeregt hat, um die Veranstaltung zu veranstalten, und lädt dann beide Mitredner ein, sich vorzustellen.</a:t>
            </a:r>
          </a:p>
          <a:p>
            <a:pPr marL="0" lvl="0" indent="0">
              <a:buSzPts val="1200"/>
            </a:pPr>
            <a:endParaRPr lang="de-AT" sz="1200" dirty="0">
              <a:solidFill>
                <a:srgbClr val="000000"/>
              </a:solidFill>
            </a:endParaRPr>
          </a:p>
          <a:p>
            <a:pPr marL="0" lvl="0" indent="0">
              <a:buSzPts val="1200"/>
            </a:pPr>
            <a:r>
              <a:rPr lang="de-AT" sz="1200" dirty="0">
                <a:solidFill>
                  <a:srgbClr val="000000"/>
                </a:solidFill>
              </a:rPr>
              <a:t>Jeder Co-Sprecher stellt sich vor:  "Ich bin ................ von </a:t>
            </a:r>
            <a:r>
              <a:rPr lang="de-AT" sz="1200" dirty="0" err="1">
                <a:solidFill>
                  <a:srgbClr val="000000"/>
                </a:solidFill>
              </a:rPr>
              <a:t>Extinction</a:t>
            </a:r>
            <a:r>
              <a:rPr lang="de-AT" sz="1200" dirty="0">
                <a:solidFill>
                  <a:srgbClr val="000000"/>
                </a:solidFill>
              </a:rPr>
              <a:t> Rebellion."—</a:t>
            </a:r>
          </a:p>
          <a:p>
            <a:pPr marL="0" lvl="0" indent="0">
              <a:buSzPts val="1200"/>
            </a:pPr>
            <a:endParaRPr lang="de-AT" sz="1200" dirty="0">
              <a:solidFill>
                <a:srgbClr val="000000"/>
              </a:solidFill>
            </a:endParaRPr>
          </a:p>
          <a:p>
            <a:pPr marL="0" lvl="0" indent="0">
              <a:buSzPts val="1200"/>
            </a:pPr>
            <a:r>
              <a:rPr lang="de-AT" sz="1200" dirty="0">
                <a:solidFill>
                  <a:srgbClr val="000000"/>
                </a:solidFill>
              </a:rPr>
              <a:t>Sprich ein wenig über deinen Hintergrund - wie bist du dazu gekommen? Erklären Sie, dass Sie ein gewöhnlicher Mensch wie sie sind, und treten Sie einfach auf, um diesen Vortrag anzubieten. –</a:t>
            </a:r>
          </a:p>
          <a:p>
            <a:pPr marL="0" lvl="0" indent="0">
              <a:buSzPts val="1200"/>
            </a:pPr>
            <a:endParaRPr lang="de-AT" sz="1200" dirty="0">
              <a:solidFill>
                <a:srgbClr val="000000"/>
              </a:solidFill>
            </a:endParaRPr>
          </a:p>
          <a:p>
            <a:pPr marL="0" lvl="0" indent="0">
              <a:buSzPts val="1200"/>
            </a:pPr>
            <a:r>
              <a:rPr lang="de-AT" sz="1200" dirty="0">
                <a:solidFill>
                  <a:srgbClr val="000000"/>
                </a:solidFill>
              </a:rPr>
              <a:t>Die Rede, die Sie heute hören werden, wird im ganzen Land gehalten, um die Menschen zu mobilisieren, sich einer Rebellion </a:t>
            </a:r>
            <a:r>
              <a:rPr lang="de-AT" sz="1200" dirty="0" err="1">
                <a:solidFill>
                  <a:srgbClr val="000000"/>
                </a:solidFill>
              </a:rPr>
              <a:t>anzuschließen.Übersetzt</a:t>
            </a:r>
            <a:r>
              <a:rPr lang="de-AT" sz="1200" dirty="0">
                <a:solidFill>
                  <a:srgbClr val="000000"/>
                </a:solidFill>
              </a:rPr>
              <a:t> mit www.DeepL.com/Translator</a:t>
            </a:r>
            <a:endParaRPr dirty="0"/>
          </a:p>
        </p:txBody>
      </p:sp>
      <p:sp>
        <p:nvSpPr>
          <p:cNvPr id="1332" name="Google Shape;13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de-AT" sz="1100" b="0" i="0" u="none" strike="noStrike" dirty="0">
                <a:solidFill>
                  <a:srgbClr val="000000"/>
                </a:solidFill>
                <a:latin typeface="Arial"/>
                <a:ea typeface="Arial"/>
                <a:cs typeface="Arial"/>
                <a:sym typeface="Arial"/>
              </a:rPr>
              <a:t>Einer der großen Treiber der Landnutzung war die Notwendigkeit, genügend Nahrung für siebeneinhalb Milliarden Menschen anzubauen - und diese Zahl steigt rapide an, so dass bis 2050 prognostiziert wird, dass es zehn Milliarden von uns bei der derzeitigen Steigerungsrate geben könnte. Um so viele Menschen zu ernähren, mussten wir alle unsere Ressourcen einsetzen - also haben wir riesige Mengen an Land abgeholzt und durch Ackerland ersetzt; wir haben alle Schädlinge ausgerottet, die diese Pflanzen fressen würden, und so haben wir einen Großteil des Insektenlebens zerstört, das normalerweise auf der Erde lebt. Und wir haben den Wald ersetzt, der normalerweise ein Mikroklima aufrechterhält - wir haben ihn durch Pflanzen ersetzt, die ein anderes und nicht annähernd so feuchtes Mikroklima haben."</a:t>
            </a:r>
          </a:p>
          <a:p>
            <a:pPr marL="0" lvl="0" indent="0" algn="l" rtl="0">
              <a:spcBef>
                <a:spcPts val="0"/>
              </a:spcBef>
              <a:spcAft>
                <a:spcPts val="0"/>
              </a:spcAft>
              <a:buClr>
                <a:srgbClr val="000000"/>
              </a:buClr>
              <a:buSzPts val="1100"/>
              <a:buFont typeface="Arial"/>
              <a:buNone/>
            </a:pPr>
            <a:r>
              <a:rPr lang="de-AT" sz="1100" b="0" i="0" u="none" strike="noStrike" dirty="0">
                <a:solidFill>
                  <a:srgbClr val="000000"/>
                </a:solidFill>
                <a:latin typeface="Arial"/>
                <a:ea typeface="Arial"/>
                <a:cs typeface="Arial"/>
                <a:sym typeface="Arial"/>
              </a:rPr>
              <a:t>Die Erdatmosphäre enthält Treibhausgase: Das sind Gase, die Wärme einfangen - wenn also die Energie der Sonne die Erdoberfläche erreicht, versucht sie zu strahlen, wird sie aber durch die Wirkung dieser Treibhausgase blockiert. Und die, die für uns am wichtigsten sind, sind Kohlendioxid und Methan - beides sind kohlenstoffbasierte Gase. Und der Gehalt an Kohlendioxid und Methan in der Atmosphäre regelt mit recht hoher Genauigkeit, wie warm das Klima ist. So hat die Atmosphäre im Laufe der Zeit, in der die Erde existiert hat, Kohlendioxid gewonnen und verloren, und </a:t>
            </a:r>
            <a:r>
              <a:rPr lang="de-AT" sz="1100" b="0" i="0" u="none" strike="noStrike" dirty="0" err="1">
                <a:solidFill>
                  <a:srgbClr val="000000"/>
                </a:solidFill>
                <a:latin typeface="Arial"/>
                <a:ea typeface="Arial"/>
                <a:cs typeface="Arial"/>
                <a:sym typeface="Arial"/>
              </a:rPr>
              <a:t>Paläoklimatologen</a:t>
            </a:r>
            <a:r>
              <a:rPr lang="de-AT" sz="1100" b="0" i="0" u="none" strike="noStrike" dirty="0">
                <a:solidFill>
                  <a:srgbClr val="000000"/>
                </a:solidFill>
                <a:latin typeface="Arial"/>
                <a:ea typeface="Arial"/>
                <a:cs typeface="Arial"/>
                <a:sym typeface="Arial"/>
              </a:rPr>
              <a:t> haben festgestellt, dass sich das Klima im Einklang mit diesen Veränderungen ziemlich stark erwärmt und gekühlt hat. Es ist also ein sehr starker Klimaregulator. Und wir wissen seit etwa 200 Jahren, dass ein Anstieg des Niveaus dieser Gase in der Atmosphäre theoretisch - und es stellt sich heraus, dass es tatsächlich - theoretisch zu einer Erwärmung der Erde kommt. Und tatsächlich sind die Treibhausgase der Grund, warum die Erde derzeit kein Eiskugel ist. Also ist es keine ganz schlechte Sache."</a:t>
            </a:r>
            <a:endParaRPr sz="1100" b="0" i="0" u="none" strike="noStrike" dirty="0">
              <a:solidFill>
                <a:schemeClr val="dk1"/>
              </a:solidFill>
              <a:latin typeface="Arial"/>
              <a:ea typeface="Arial"/>
              <a:cs typeface="Arial"/>
              <a:sym typeface="Arial"/>
            </a:endParaRPr>
          </a:p>
        </p:txBody>
      </p:sp>
      <p:sp>
        <p:nvSpPr>
          <p:cNvPr id="1425" name="Google Shape;142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10</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3" name="Google Shape;144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b="0" i="0" u="none" strike="noStrike">
                <a:solidFill>
                  <a:schemeClr val="dk1"/>
                </a:solidFill>
                <a:latin typeface="Arial"/>
                <a:ea typeface="Arial"/>
                <a:cs typeface="Arial"/>
                <a:sym typeface="Arial"/>
              </a:rPr>
              <a:t>[From transcript] “</a:t>
            </a:r>
            <a:r>
              <a:rPr lang="en-US" sz="1100">
                <a:solidFill>
                  <a:schemeClr val="dk1"/>
                </a:solidFill>
                <a:latin typeface="Arial"/>
                <a:ea typeface="Arial"/>
                <a:cs typeface="Arial"/>
                <a:sym typeface="Arial"/>
              </a:rPr>
              <a:t>But what’s been happening is that we have been pumping greenhouse gases into the atmosphere at a completely unprecedented rate. When we entered the industrial revolution and we discovered that there were these vast, underground reserves of fossil fuels – natural gas and oil and coal – these carbon-based products of earlier living things which have been buried beneath the surface of the Earth – they contain a huge amount of energy, and we’ve exploited that energy to build our industrial civilisation, and to build the very comfortable lives that we all enjoy right now. But in the process of burning those fossil fuels for energy we’ve pumped a lot of carbon dioxide and methane into the atmosphere, we’ve intensified the greenhouse effect and the Earth – quite naturally – is getting hotter.”</a:t>
            </a:r>
            <a:endParaRPr sz="1100" b="0" i="0" u="none" strike="noStrike">
              <a:solidFill>
                <a:schemeClr val="dk1"/>
              </a:solidFill>
              <a:latin typeface="Arial"/>
              <a:ea typeface="Arial"/>
              <a:cs typeface="Arial"/>
              <a:sym typeface="Arial"/>
            </a:endParaRPr>
          </a:p>
        </p:txBody>
      </p:sp>
      <p:sp>
        <p:nvSpPr>
          <p:cNvPr id="1444" name="Google Shape;144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11</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2" name="Google Shape;146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sz="1050" dirty="0"/>
              <a:t>[Aus dem Transkript] "Das ist also wahrscheinlich keine Neuigkeit für dich - für mich war es keine Neuigkeit - aber was für mich neu war, ist die extreme Geschwindigkeit, mit der dies passiert ist. Dies ist eine Grafik namens "Hockeyschlägerkurve", da die sehr steile Kurve auf der rechten Seite sehr an einen Hockeyschläger erinnert - es ist eine extrem steile Kurve. Und was Sie sehen können, ist, dass wir in den letzten 2000 Jahren eine ziemlich hohe Menge an Kohlendioxid in der Atmosphäre - 280 Teile pro Million - hatten, so dass es sehr stabil war. Es wird durch die Aktivitäten von Lebewesen reguliert, die Kohlendioxid in die Luft pumpen, und anderen Lebewesen - Pflanzen -, die es </a:t>
            </a:r>
            <a:r>
              <a:rPr lang="de-AT" sz="1050" dirty="0" err="1"/>
              <a:t>photosynthetisieren</a:t>
            </a:r>
            <a:r>
              <a:rPr lang="de-AT" sz="1050" dirty="0"/>
              <a:t> und aus der Luft ziehen.  In den letzten 2000 Jahren gab es also ein dynamisches Gleichgewicht im CO2. Und dann begann das Industriezeitalter etwa hier[zeigt auf den Pfeil] und die Werte in der Luft begannen zu steigen und in den letzten Jahren sind die Werte sprunghaft gestiegen. Also haben wir ein steigendes Niveau an Treibhausgasen in der Atmosphäre."</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Graph adapted from https://nas-sites.org/americasclimatechoices/more-resources-on-climate-change/climate-change-lines-of-evidence-booklet/evidence-impacts-and-choices-figure-gallery/figure-6/</a:t>
            </a:r>
            <a:endParaRPr sz="1050" dirty="0"/>
          </a:p>
        </p:txBody>
      </p:sp>
      <p:sp>
        <p:nvSpPr>
          <p:cNvPr id="1463" name="Google Shape;146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12</a:t>
            </a:fld>
            <a:endParaRPr>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1" name="Google Shape;147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latin typeface="Arial"/>
                <a:ea typeface="Arial"/>
                <a:cs typeface="Arial"/>
                <a:sym typeface="Arial"/>
              </a:rPr>
              <a:t>Kein Wunder, dass das einen eskalierenden Effekt auf die Höhe der Wärme auf der Erde hat, und wenn man sich ansieht, wie sich die Temperatur der Erde verändert hat.... dies ist eine Grafik, die von 1880 bis heute reicht, und man kann sehen, dass wir einen exponentiellen Temperaturanstieg beobachten, der in etwa dem exponentiellen Anstieg der Treibhausgase entspricht. Es ist also sehr einfache Physik - es ist überhaupt nicht überraschend. Es könnte fast nicht anders sein. Es ist, als hätten wir eine Bettdecke um die Erdoberfläche gelegt und es wird wärmer. Es ist nicht so überraschend."</a:t>
            </a:r>
          </a:p>
          <a:p>
            <a:pPr marL="0" lvl="0" indent="0" algn="l" rtl="0">
              <a:spcBef>
                <a:spcPts val="0"/>
              </a:spcBef>
              <a:spcAft>
                <a:spcPts val="0"/>
              </a:spcAft>
              <a:buNone/>
            </a:pPr>
            <a:endParaRPr lang="de-AT" dirty="0">
              <a:latin typeface="Arial"/>
              <a:ea typeface="Arial"/>
              <a:cs typeface="Arial"/>
              <a:sym typeface="Arial"/>
            </a:endParaRPr>
          </a:p>
          <a:p>
            <a:pPr marL="0" lvl="0" indent="0" algn="l" rtl="0">
              <a:spcBef>
                <a:spcPts val="0"/>
              </a:spcBef>
              <a:spcAft>
                <a:spcPts val="0"/>
              </a:spcAft>
              <a:buNone/>
            </a:pPr>
            <a:r>
              <a:rPr lang="de-AT" dirty="0">
                <a:latin typeface="Arial"/>
                <a:ea typeface="Arial"/>
                <a:cs typeface="Arial"/>
                <a:sym typeface="Arial"/>
              </a:rPr>
              <a:t>Der farbige Balken am unteren Rand wurde vom Klimaforscher </a:t>
            </a:r>
            <a:r>
              <a:rPr lang="de-AT" dirty="0" err="1">
                <a:latin typeface="Arial"/>
                <a:ea typeface="Arial"/>
                <a:cs typeface="Arial"/>
                <a:sym typeface="Arial"/>
              </a:rPr>
              <a:t>ed</a:t>
            </a:r>
            <a:r>
              <a:rPr lang="de-AT" dirty="0">
                <a:latin typeface="Arial"/>
                <a:ea typeface="Arial"/>
                <a:cs typeface="Arial"/>
                <a:sym typeface="Arial"/>
              </a:rPr>
              <a:t> Hawkins entworfen, um visuell zu zeigen, wie sich die Welt erwärmt hat und wie der Großteil der Erwärmung in jüngster Zeit stattgefunden hat. </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Graph adapted from: https://www.carbonbrief.org/in-depth-qa-the-ipccs-special-report-on-climate-change-and-land</a:t>
            </a:r>
            <a:endParaRPr sz="1100" dirty="0">
              <a:solidFill>
                <a:schemeClr val="dk1"/>
              </a:solidFill>
              <a:latin typeface="Arial"/>
              <a:ea typeface="Arial"/>
              <a:cs typeface="Arial"/>
              <a:sym typeface="Arial"/>
            </a:endParaRPr>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More info:</a:t>
            </a:r>
            <a:endParaRPr dirty="0"/>
          </a:p>
          <a:p>
            <a:pPr marL="0" lvl="0" indent="0" algn="l" rtl="0">
              <a:spcBef>
                <a:spcPts val="1200"/>
              </a:spcBef>
              <a:spcAft>
                <a:spcPts val="0"/>
              </a:spcAft>
              <a:buNone/>
            </a:pPr>
            <a:r>
              <a:rPr lang="en-US" sz="1100" dirty="0">
                <a:solidFill>
                  <a:schemeClr val="dk1"/>
                </a:solidFill>
                <a:latin typeface="Arial"/>
                <a:ea typeface="Arial"/>
                <a:cs typeface="Arial"/>
                <a:sym typeface="Arial"/>
              </a:rPr>
              <a:t>You might like at this point to show this video from NASA of the Earth’s warming over the years </a:t>
            </a:r>
            <a:r>
              <a:rPr lang="en-US" u="sng" dirty="0">
                <a:solidFill>
                  <a:schemeClr val="hlink"/>
                </a:solidFill>
                <a:hlinkClick r:id="rId3"/>
              </a:rPr>
              <a:t>https://climate.nasa.gov/climate_resources/101/video-global-temperature-variation/</a:t>
            </a:r>
            <a:endParaRPr dirty="0">
              <a:latin typeface="Arial"/>
              <a:ea typeface="Arial"/>
              <a:cs typeface="Arial"/>
              <a:sym typeface="Arial"/>
            </a:endParaRPr>
          </a:p>
        </p:txBody>
      </p:sp>
      <p:sp>
        <p:nvSpPr>
          <p:cNvPr id="1472" name="Google Shape;147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0" name="Google Shape;148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Hier ist ein visuelles Bild des Klimaforschers Ed Hawkins, das die Erwärmungswirkung über die Zeit zwischen 1850 (links) und 2017 (rechts) zeigt. Jeder Streifen repräsentiert die globale Temperatur für dieses Jahr, bezogen auf die vorindustrielle Basislinie. Dieses Bild ist zur Ikone geworden und wird oft als Kunst und Mode verwendet. </a:t>
            </a:r>
            <a:endParaRPr/>
          </a:p>
        </p:txBody>
      </p:sp>
      <p:sp>
        <p:nvSpPr>
          <p:cNvPr id="1481" name="Google Shape;148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3" name="Google Shape;149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1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100" b="0" i="0" u="none" strike="noStrike">
                <a:solidFill>
                  <a:schemeClr val="dk1"/>
                </a:solidFill>
                <a:latin typeface="Arial"/>
                <a:ea typeface="Arial"/>
                <a:cs typeface="Arial"/>
                <a:sym typeface="Arial"/>
              </a:rPr>
              <a:t>[From transcript] “</a:t>
            </a:r>
            <a:r>
              <a:rPr lang="en-US" sz="1100">
                <a:solidFill>
                  <a:schemeClr val="dk1"/>
                </a:solidFill>
                <a:latin typeface="Arial"/>
                <a:ea typeface="Arial"/>
                <a:cs typeface="Arial"/>
                <a:sym typeface="Arial"/>
              </a:rPr>
              <a:t>In around about the 1980s scientists convinced politicians that this was actually something to be concerned about and so the governments of the world got together and they formed a body called the Intergovernmental Panel on Climate Change – the IPCC. The function of this body is to harvest the scientific literature on climate, and so it’s made up of scientists and experts in all sorts of different domains and they review thousands and thousands of papers and they meet periodically and they have different subgroups that work on different aspects of this problem, and every few years they produce a report. </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The most recent report was last year – towards the end of last year (just after we had had the spectacularly hot summer that you might remember) and they said that we are on course for a very dangerous rise in the Earth’s temperature if we do nothing – and furthermore that we have only a few years in which to stop this before the changes become potentially irreversible. So we’re looking at the possibility that we push the system too far out of equilibrium and then we can’t stop it – so even if we step back, it’s too late – it’s going to carry on under its own steam. So that was a real call to action – the IPCC report – and that was one of the things that got </a:t>
            </a:r>
            <a:r>
              <a:rPr lang="en-US" sz="1100" i="1">
                <a:solidFill>
                  <a:schemeClr val="dk1"/>
                </a:solidFill>
                <a:latin typeface="Arial"/>
                <a:ea typeface="Arial"/>
                <a:cs typeface="Arial"/>
                <a:sym typeface="Arial"/>
              </a:rPr>
              <a:t>me</a:t>
            </a:r>
            <a:r>
              <a:rPr lang="en-US" sz="1100">
                <a:solidFill>
                  <a:schemeClr val="dk1"/>
                </a:solidFill>
                <a:latin typeface="Arial"/>
                <a:ea typeface="Arial"/>
                <a:cs typeface="Arial"/>
                <a:sym typeface="Arial"/>
              </a:rPr>
              <a:t> involved in Extinction Rebellion, and many other people too. It was quite alarming.”</a:t>
            </a:r>
            <a:endParaRPr/>
          </a:p>
          <a:p>
            <a:pPr marL="0" lvl="0" indent="0" algn="l" rtl="0">
              <a:spcBef>
                <a:spcPts val="1200"/>
              </a:spcBef>
              <a:spcAft>
                <a:spcPts val="0"/>
              </a:spcAft>
              <a:buNone/>
            </a:pPr>
            <a:endParaRPr sz="1100" b="0" i="0" u="none" strike="noStrike">
              <a:solidFill>
                <a:srgbClr val="000000"/>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100" dirty="0">
              <a:latin typeface="Arial"/>
              <a:ea typeface="Arial"/>
              <a:cs typeface="Arial"/>
              <a:sym typeface="Arial"/>
            </a:endParaRPr>
          </a:p>
        </p:txBody>
      </p:sp>
      <p:sp>
        <p:nvSpPr>
          <p:cNvPr id="1494" name="Google Shape;149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15</a:t>
            </a:fld>
            <a:endParaRPr>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1" name="Google Shape;150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a:latin typeface="Arial"/>
                <a:ea typeface="Arial"/>
                <a:cs typeface="Arial"/>
                <a:sym typeface="Arial"/>
              </a:rPr>
              <a:t>Now 1.5 degrees doesn’t seem like very much so why is there so much fuss about such a small temperature rise? Well the problem is not the change in the mean temperature of the Earth, which is not so large, but the change in the extremes. So of course the mean temperature just the reflects the – if you like – the middle temperature, but there are extremes on either side. This graph shows you that if you take a distribution of temperatures – this could be anything; it could be the distribution of summer temperatures in England or it could be the distribution of temperatures in countries around the world – but there’s a temperate zone, and then there’s a hot zone and a cold zone. If you shift that mean temperature a little bit towards the hot side then you can see that you produce this huge change in the amount of that distribution that’s in the hot zone. And if you look at one part of that curve [points to arrow] you can see that it experiences a huge increase in prevalence. So for example the number of days where the temperature goes above 30 degrees in London may increase dramatically. These relatively small changes in temperature, although they psychologically don’t feel like very much, translate to potentially very very large changes in some aspects of life on Earth.</a:t>
            </a:r>
            <a:endParaRPr/>
          </a:p>
          <a:p>
            <a:pPr marL="0" lvl="0" indent="0" algn="l" rtl="0">
              <a:spcBef>
                <a:spcPts val="1200"/>
              </a:spcBef>
              <a:spcAft>
                <a:spcPts val="0"/>
              </a:spcAft>
              <a:buNone/>
            </a:pPr>
            <a:endParaRPr b="0">
              <a:latin typeface="Arial"/>
              <a:ea typeface="Arial"/>
              <a:cs typeface="Arial"/>
              <a:sym typeface="Arial"/>
            </a:endParaRPr>
          </a:p>
          <a:p>
            <a:pPr marL="0" marR="0" lvl="0" indent="0" algn="l" rtl="0">
              <a:lnSpc>
                <a:spcPct val="100000"/>
              </a:lnSpc>
              <a:spcBef>
                <a:spcPts val="1200"/>
              </a:spcBef>
              <a:spcAft>
                <a:spcPts val="0"/>
              </a:spcAft>
              <a:buClr>
                <a:schemeClr val="dk1"/>
              </a:buClr>
              <a:buSzPts val="1100"/>
              <a:buFont typeface="Arial"/>
              <a:buNone/>
            </a:pPr>
            <a:r>
              <a:rPr lang="en-US" b="0">
                <a:latin typeface="Arial"/>
                <a:ea typeface="Arial"/>
                <a:cs typeface="Arial"/>
                <a:sym typeface="Arial"/>
              </a:rPr>
              <a:t>Graph from </a:t>
            </a:r>
            <a:r>
              <a:rPr lang="en-US">
                <a:solidFill>
                  <a:srgbClr val="7F7F7F"/>
                </a:solidFill>
              </a:rPr>
              <a:t>https://www.nytimes.com/interactive/2017/07/28/climate/more-frequent-extreme-summer-heat.html</a:t>
            </a:r>
            <a:endParaRPr/>
          </a:p>
          <a:p>
            <a:pPr marL="0" lvl="0" indent="0" algn="l" rtl="0">
              <a:spcBef>
                <a:spcPts val="1200"/>
              </a:spcBef>
              <a:spcAft>
                <a:spcPts val="0"/>
              </a:spcAft>
              <a:buNone/>
            </a:pPr>
            <a:endParaRPr b="0" dirty="0">
              <a:latin typeface="Arial"/>
              <a:ea typeface="Arial"/>
              <a:cs typeface="Arial"/>
              <a:sym typeface="Arial"/>
            </a:endParaRPr>
          </a:p>
        </p:txBody>
      </p:sp>
      <p:sp>
        <p:nvSpPr>
          <p:cNvPr id="1502" name="Google Shape;150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16</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4" name="Google Shape;152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i="0" dirty="0"/>
              <a:t>"Jetzt sagen die Leute manchmal - wenn man über die globale Erwärmung spricht - sie sagen: "Nun, die Erde hatte in der Vergangenheit mehrere warme Perioden, warum sich so darüber aufregen?" Allerdings ist es wahr, dass es in der Vergangenheit der Erde warme Perioden gegeben hat. Diese warmen Perioden lagen jedoch nicht in der Zeit der menschlichen Zivilisation. Dies ist eine Grafik der Temperaturen letzten 500 Millionen Jahre - das ist also ungefähr der Zeitraum, in dem wir große komplexe Lebensformen auf der Erde hatten, und wie Sie sehen können, hatten wir einige warme Perioden. Diese grüne Linie ist die aktuelle Temperatur. Aber man sieht, dass wir in den letzten 11000 Jahren - während der Entstehung der menschlichen Zivilisation - ein sehr stabiles Klima hatten, das als Holozän bezeichnet wird. Die Temperatur war sehr gemäßigt - wir haben Eis an den Polen, wir haben Wärme in den Tropen, aber der größte Teil der Erde ist bewohnbar und stabil. So konnten wir die Landwirtschaft entwickeln, wir konnten Städte entwickeln, wir konnten uns ausbreiten, die Erdoberfläche besiedeln und so weiter. </a:t>
            </a:r>
          </a:p>
          <a:p>
            <a:pPr marL="0" lvl="0" indent="0" algn="l" rtl="0">
              <a:spcBef>
                <a:spcPts val="0"/>
              </a:spcBef>
              <a:spcAft>
                <a:spcPts val="0"/>
              </a:spcAft>
              <a:buNone/>
            </a:pPr>
            <a:r>
              <a:rPr lang="de-AT" i="0" dirty="0"/>
              <a:t>Das letzte Mal, dass die Temperaturen 1,5 oder 2 Grad höher waren als heute, war vor 130000 Jahren, lange vor der menschlichen Zivilisation. Und dann war das letzte Mal davor, dass es mehr als 2 Grad waren - 3 Grad oder 4 Grad - vor einigen Millionen von Jahren - bevor sich der Mensch überhaupt entwickelte. Die menschliche Zivilisation hat also nie in dem existiert, was viele Forscher eine Treibhaus-Erde, eine </a:t>
            </a:r>
            <a:r>
              <a:rPr lang="de-AT" i="0" dirty="0" err="1"/>
              <a:t>Hothouse</a:t>
            </a:r>
            <a:r>
              <a:rPr lang="de-AT" i="0" dirty="0"/>
              <a:t> Earth nennen. Das ist das große Unbekannte - wir drängen uns aus dem Holozän in unerforschtes Gebiet, und wir wissen nicht, womit wir uns anlegen."</a:t>
            </a:r>
          </a:p>
          <a:p>
            <a:pPr marL="0" lvl="0" indent="0" algn="l" rtl="0">
              <a:spcBef>
                <a:spcPts val="0"/>
              </a:spcBef>
              <a:spcAft>
                <a:spcPts val="0"/>
              </a:spcAft>
              <a:buNone/>
            </a:pPr>
            <a:endParaRPr lang="de-AT" i="0" dirty="0"/>
          </a:p>
          <a:p>
            <a:pPr marL="0" lvl="0" indent="0" algn="l" rtl="0">
              <a:spcBef>
                <a:spcPts val="0"/>
              </a:spcBef>
              <a:spcAft>
                <a:spcPts val="0"/>
              </a:spcAft>
              <a:buNone/>
            </a:pPr>
            <a:r>
              <a:rPr lang="de-AT" i="0" dirty="0"/>
              <a:t>Grafik angepasst von: https://www.wikiwand.com/en/Geologic_temperature_record</a:t>
            </a:r>
            <a:endParaRPr dirty="0"/>
          </a:p>
        </p:txBody>
      </p:sp>
      <p:sp>
        <p:nvSpPr>
          <p:cNvPr id="1525" name="Google Shape;152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[Aus dem Transkript] "Wir sind bereits 1 Grad über der vorindustriellen Basislinie - wir beginnen bereits, viele der Auswirkungen des Klimawandels weltweit zu spüren. Sie waren sich wahrscheinlich bewusst, dass es in den letzten Jahren immer mehr Berichte über wirklich verheerende Wetterereignisse gegeben hat. Es gab extreme Überschwemmungen - dies ist ein Bild aus Queensland, das im vergangenen Jahr eine sehr lange Dürre mit einer Reihe von sehr intensiven Regenfällen beendete, die zu weit verbreiteten Überschwemmungen führten und 500.000 Rinder töteten. </a:t>
            </a:r>
          </a:p>
          <a:p>
            <a:pPr marL="0" lvl="0" indent="0" algn="l" rtl="0">
              <a:spcBef>
                <a:spcPts val="0"/>
              </a:spcBef>
              <a:spcAft>
                <a:spcPts val="0"/>
              </a:spcAft>
              <a:buNone/>
            </a:pPr>
            <a:r>
              <a:rPr lang="de-AT" dirty="0"/>
              <a:t>Dieser[Punkt] ist ein sehr aktuelles Bild aus Chennai in Indien, wo der Stadt das Wasser ausgegangen ist - die moderne Stadt, das Wasser ging aus - und das Wasser musste per Tankwagen geliefert werden, um den Bedürfnissen der Bewohner gerecht zu werden. Indien hat auch eine Hitzewelle erlebt (und erlebt sie immer noch), die einige Stadttemperaturen auf bis zu 50 Grad Celsius gedrückt hat, was für diejenigen von uns, die in England leben, unvorstellbar heiß ist. </a:t>
            </a:r>
          </a:p>
          <a:p>
            <a:pPr marL="0" lvl="0" indent="0" algn="l" rtl="0">
              <a:spcBef>
                <a:spcPts val="0"/>
              </a:spcBef>
              <a:spcAft>
                <a:spcPts val="0"/>
              </a:spcAft>
              <a:buNone/>
            </a:pPr>
            <a:r>
              <a:rPr lang="de-AT" dirty="0"/>
              <a:t>Dieser[Punkt] ist ein Bild von den kalifornischen Waldbränden, die Ende letzten Sommers durch die Gegend fegten, Millionen von Hektar zerstörten und 85 Menschen töteten und viele </a:t>
            </a:r>
            <a:r>
              <a:rPr lang="de-AT" dirty="0" err="1"/>
              <a:t>viele</a:t>
            </a:r>
            <a:r>
              <a:rPr lang="de-AT" dirty="0"/>
              <a:t> Menschen aus ihren Häusern vertrieben: die Stadt Paradise wurde zerstört. </a:t>
            </a:r>
          </a:p>
          <a:p>
            <a:pPr marL="0" lvl="0" indent="0" algn="l" rtl="0">
              <a:spcBef>
                <a:spcPts val="0"/>
              </a:spcBef>
              <a:spcAft>
                <a:spcPts val="0"/>
              </a:spcAft>
              <a:buNone/>
            </a:pPr>
            <a:r>
              <a:rPr lang="de-AT" dirty="0"/>
              <a:t>Und das ist der Zyklon </a:t>
            </a:r>
            <a:r>
              <a:rPr lang="de-AT" dirty="0" err="1"/>
              <a:t>Idai</a:t>
            </a:r>
            <a:r>
              <a:rPr lang="de-AT" dirty="0"/>
              <a:t>, der Mosambik erst kürzlich getroffen hat und Millionen von Menschen aus ihren Häusern zwang und Hunderte und Aberhunderte von Menschen tötete. So spüren wir bereits die Auswirkungen des Heizklimas weltweit."</a:t>
            </a:r>
          </a:p>
          <a:p>
            <a:pPr marL="0" lvl="0" indent="0" algn="l" rtl="0">
              <a:spcBef>
                <a:spcPts val="0"/>
              </a:spcBef>
              <a:spcAft>
                <a:spcPts val="0"/>
              </a:spcAft>
              <a:buNone/>
            </a:pPr>
            <a:r>
              <a:rPr lang="de-AT" dirty="0"/>
              <a:t>Mehr Infos unten.....</a:t>
            </a:r>
          </a:p>
          <a:p>
            <a:pPr marL="0" lvl="0" indent="0" algn="l" rtl="0">
              <a:spcBef>
                <a:spcPts val="0"/>
              </a:spcBef>
              <a:spcAft>
                <a:spcPts val="0"/>
              </a:spcAft>
              <a:buNone/>
            </a:pPr>
            <a:r>
              <a:rPr lang="de-AT" dirty="0"/>
              <a:t>Überschwemmungen nach einer Überschwemmung im Februar 2019 in Queensland, Australien, bei der schätzungsweise 500 000 Rinder gestorben sind https://www.bbc.co.uk/news/world-australia-47274662</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Menschen in der indischen Stadt Chennai, die nach einer Dürre in der Warteschlange für das per Tankwagen gelieferte Wasser standen, ließen die Wasserversorgung der Stadt austrocknen https://edition.cnn.com/2019/07/12/india/india-chennai-water-crisis-train-intl/index.html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der kalifornischen Waldbrände von 2018, die die tödlichste und </a:t>
            </a:r>
            <a:r>
              <a:rPr lang="de-AT" dirty="0" err="1"/>
              <a:t>zerstörerischste</a:t>
            </a:r>
            <a:r>
              <a:rPr lang="de-AT" dirty="0"/>
              <a:t> Waldbrände in Kalifornien waren, mit rund 12 Milliarden Dollar Schadenersatzansprüchen. Das schlimmste der Brände, das Lagerfeuer, verursachte 85 Todesopfer. https://www.wikiwand.com/en/2018_California_wildfires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des Zyklons </a:t>
            </a:r>
            <a:r>
              <a:rPr lang="de-AT" dirty="0" err="1"/>
              <a:t>Idai</a:t>
            </a:r>
            <a:r>
              <a:rPr lang="de-AT" dirty="0"/>
              <a:t>, der Mosambik im März 2019 heimsuchte, Hunderte tötete und über eine Million Menschen aus ihren Häusern vertrieben ließ. https://edition.cnn.com/2019/03/26/africa/mozambique-drone-footage-cyclone-idai-intl/index.html Einen Monat später folgte der Zyklon Kenneth https://www.bbc.co.uk/news/av/world-africa-48081592/cyclone-kenneth-wipes-out-mozambique-villages</a:t>
            </a:r>
            <a:endParaRPr dirty="0">
              <a:solidFill>
                <a:schemeClr val="lt1"/>
              </a:solidFill>
            </a:endParaRPr>
          </a:p>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sp>
        <p:nvSpPr>
          <p:cNvPr id="1541" name="Google Shape;15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a:t>
            </a:r>
            <a:r>
              <a:rPr lang="en-US" dirty="0" err="1" smtClean="0"/>
              <a:t>Zaatari</a:t>
            </a:r>
            <a:r>
              <a:rPr lang="en-US" dirty="0" smtClean="0"/>
              <a:t> refugee camp in Jordan, seen here in July 2013, houses 78,000 of the 5.6 million refugees who have fled the Syrian civil war. Image by U.S. Department of State via </a:t>
            </a:r>
            <a:r>
              <a:rPr lang="en-US" dirty="0" smtClean="0">
                <a:hlinkClick r:id="rId3"/>
              </a:rPr>
              <a:t>Wikimedia Commons</a:t>
            </a:r>
            <a:r>
              <a:rPr lang="en-US" dirty="0" smtClean="0"/>
              <a:t> (Public domain). - The </a:t>
            </a:r>
            <a:r>
              <a:rPr lang="en-US" dirty="0" err="1" smtClean="0"/>
              <a:t>Zaatari</a:t>
            </a:r>
            <a:r>
              <a:rPr lang="en-US" dirty="0" smtClean="0"/>
              <a:t> refugee camp in Jordan, seen here in July 2013, houses 78,000 of the 5.6 million refugees who have fled the Syrian civil war. Image by U.S. Department of State via </a:t>
            </a:r>
            <a:r>
              <a:rPr lang="en-US" dirty="0" smtClean="0">
                <a:hlinkClick r:id="rId3"/>
              </a:rPr>
              <a:t>Wikimedia Commons</a:t>
            </a:r>
            <a:r>
              <a:rPr lang="en-US" dirty="0" smtClean="0"/>
              <a:t> (Public domain). - https://en.unesco.org/courier/2018-2/climate-change-raises-conflict-concerns - The banks of Lake Chad are strewn with garbage. Pollution is one cause of the environmental crisis currently facing Africa’s fourth-largest water basin. – </a:t>
            </a:r>
            <a:r>
              <a:rPr lang="en-US" dirty="0" smtClean="0">
                <a:hlinkClick r:id="rId4"/>
              </a:rPr>
              <a:t>https://news-images.vice.com/images/2015/05/15/in-photos-chad-body-image-1431716697.jpg</a:t>
            </a:r>
            <a:r>
              <a:rPr lang="en-US" dirty="0" smtClean="0"/>
              <a:t> </a:t>
            </a:r>
            <a:r>
              <a:rPr lang="en-US" dirty="0" err="1" smtClean="0"/>
              <a:t>aus</a:t>
            </a:r>
            <a:r>
              <a:rPr lang="en-US" dirty="0" smtClean="0"/>
              <a:t> </a:t>
            </a:r>
            <a:r>
              <a:rPr lang="en-US" dirty="0" err="1" smtClean="0"/>
              <a:t>aus</a:t>
            </a:r>
            <a:r>
              <a:rPr lang="en-US" dirty="0" smtClean="0"/>
              <a:t> desertification https://desertification.wordpress.com/2015/05/18/lake-chad-shrinking/</a:t>
            </a:r>
            <a:r>
              <a:rPr lang="de-AT" dirty="0" smtClean="0"/>
              <a:t> - https://www.washingtonpost.com/news/global-opinions/wp/2018/11/06/how-climate-change-is-affecting-rural-honduras-and-pushing-people-north/ </a:t>
            </a:r>
            <a:r>
              <a:rPr lang="de-AT" dirty="0" err="1" smtClean="0"/>
              <a:t>repeatingislands</a:t>
            </a:r>
            <a:r>
              <a:rPr lang="de-AT" dirty="0" smtClean="0"/>
              <a:t> [</a:t>
            </a:r>
            <a:r>
              <a:rPr lang="de-AT" dirty="0"/>
              <a:t>Aus dem Transkript] "Wir sind bereits 1 Grad über der vorindustriellen Basislinie - wir beginnen bereits, viele der Auswirkungen des Klimawandels weltweit zu spüren. Sie waren sich wahrscheinlich bewusst, dass es in den letzten Jahren immer mehr Berichte über wirklich verheerende Wetterereignisse gegeben hat. Es gab extreme Überschwemmungen - dies ist ein Bild aus Queensland, das im vergangenen Jahr eine sehr lange Dürre mit einer Reihe von sehr intensiven Regenfällen beendete, die zu weit verbreiteten Überschwemmungen führten und 500.000 Rinder töteten. </a:t>
            </a:r>
          </a:p>
          <a:p>
            <a:pPr marL="0" lvl="0" indent="0" algn="l" rtl="0">
              <a:spcBef>
                <a:spcPts val="0"/>
              </a:spcBef>
              <a:spcAft>
                <a:spcPts val="0"/>
              </a:spcAft>
              <a:buNone/>
            </a:pPr>
            <a:r>
              <a:rPr lang="de-AT" dirty="0"/>
              <a:t>Dieser[Punkt] ist ein sehr aktuelles Bild aus Chennai in Indien, wo der Stadt das Wasser ausgegangen ist - die moderne Stadt, das Wasser ging aus - und das Wasser musste per Tankwagen geliefert werden, um den Bedürfnissen der Bewohner gerecht zu werden. Indien hat auch eine Hitzewelle erlebt (und erlebt sie immer noch), die einige Stadttemperaturen auf bis zu 50 Grad Celsius gedrückt hat, was für diejenigen von uns, die in England leben, unvorstellbar heiß ist. </a:t>
            </a:r>
          </a:p>
          <a:p>
            <a:pPr marL="0" lvl="0" indent="0" algn="l" rtl="0">
              <a:spcBef>
                <a:spcPts val="0"/>
              </a:spcBef>
              <a:spcAft>
                <a:spcPts val="0"/>
              </a:spcAft>
              <a:buNone/>
            </a:pPr>
            <a:r>
              <a:rPr lang="de-AT" dirty="0"/>
              <a:t>Dieser[Punkt] ist ein Bild von den kalifornischen Waldbränden, die Ende letzten Sommers durch die Gegend fegten, Millionen von Hektar zerstörten und 85 Menschen töteten und viele </a:t>
            </a:r>
            <a:r>
              <a:rPr lang="de-AT" dirty="0" err="1"/>
              <a:t>viele</a:t>
            </a:r>
            <a:r>
              <a:rPr lang="de-AT" dirty="0"/>
              <a:t> Menschen aus ihren Häusern vertrieben: die Stadt Paradise wurde zerstört. </a:t>
            </a:r>
          </a:p>
          <a:p>
            <a:pPr marL="0" lvl="0" indent="0" algn="l" rtl="0">
              <a:spcBef>
                <a:spcPts val="0"/>
              </a:spcBef>
              <a:spcAft>
                <a:spcPts val="0"/>
              </a:spcAft>
              <a:buNone/>
            </a:pPr>
            <a:r>
              <a:rPr lang="de-AT" dirty="0"/>
              <a:t>Und das ist der Zyklon </a:t>
            </a:r>
            <a:r>
              <a:rPr lang="de-AT" dirty="0" err="1"/>
              <a:t>Idai</a:t>
            </a:r>
            <a:r>
              <a:rPr lang="de-AT" dirty="0"/>
              <a:t>, der Mosambik erst kürzlich getroffen hat und Millionen von Menschen aus ihren Häusern zwang und Hunderte und Aberhunderte von Menschen tötete. So spüren wir bereits die Auswirkungen des Heizklimas weltweit."</a:t>
            </a:r>
          </a:p>
          <a:p>
            <a:pPr marL="0" lvl="0" indent="0" algn="l" rtl="0">
              <a:spcBef>
                <a:spcPts val="0"/>
              </a:spcBef>
              <a:spcAft>
                <a:spcPts val="0"/>
              </a:spcAft>
              <a:buNone/>
            </a:pPr>
            <a:r>
              <a:rPr lang="de-AT" dirty="0"/>
              <a:t>Mehr Infos unten.....</a:t>
            </a:r>
          </a:p>
          <a:p>
            <a:pPr marL="0" lvl="0" indent="0" algn="l" rtl="0">
              <a:spcBef>
                <a:spcPts val="0"/>
              </a:spcBef>
              <a:spcAft>
                <a:spcPts val="0"/>
              </a:spcAft>
              <a:buNone/>
            </a:pPr>
            <a:r>
              <a:rPr lang="de-AT" dirty="0"/>
              <a:t>Überschwemmungen nach einer Überschwemmung im Februar 2019 in Queensland, Australien, bei der schätzungsweise 500 000 Rinder gestorben sind https://www.bbc.co.uk/news/world-australia-47274662</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Menschen in der indischen Stadt Chennai, die nach einer Dürre in der Warteschlange für das per Tankwagen gelieferte Wasser standen, ließen die Wasserversorgung der Stadt austrocknen https://edition.cnn.com/2019/07/12/india/india-chennai-water-crisis-train-intl/index.html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der kalifornischen Waldbrände von 2018, die die tödlichste und </a:t>
            </a:r>
            <a:r>
              <a:rPr lang="de-AT" dirty="0" err="1"/>
              <a:t>zerstörerischste</a:t>
            </a:r>
            <a:r>
              <a:rPr lang="de-AT" dirty="0"/>
              <a:t> Waldbrände in Kalifornien waren, mit rund 12 Milliarden Dollar Schadenersatzansprüchen. Das schlimmste der Brände, das Lagerfeuer, verursachte 85 Todesopfer. https://www.wikiwand.com/en/2018_California_wildfires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des Zyklons </a:t>
            </a:r>
            <a:r>
              <a:rPr lang="de-AT" dirty="0" err="1"/>
              <a:t>Idai</a:t>
            </a:r>
            <a:r>
              <a:rPr lang="de-AT" dirty="0"/>
              <a:t>, der Mosambik im März 2019 heimsuchte, Hunderte tötete und über eine Million Menschen aus ihren Häusern vertrieben ließ. https://edition.cnn.com/2019/03/26/africa/mozambique-drone-footage-cyclone-idai-intl/index.html Einen Monat später folgte der Zyklon Kenneth https://www.bbc.co.uk/news/av/world-africa-48081592/cyclone-kenneth-wipes-out-mozambique-villages</a:t>
            </a:r>
            <a:endParaRPr dirty="0">
              <a:solidFill>
                <a:schemeClr val="lt1"/>
              </a:solidFill>
            </a:endParaRPr>
          </a:p>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sp>
        <p:nvSpPr>
          <p:cNvPr id="1541" name="Google Shape;15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19</a:t>
            </a:fld>
            <a:endParaRPr>
              <a:solidFill>
                <a:srgbClr val="000000"/>
              </a:solidFill>
            </a:endParaRPr>
          </a:p>
        </p:txBody>
      </p:sp>
    </p:spTree>
    <p:extLst>
      <p:ext uri="{BB962C8B-B14F-4D97-AF65-F5344CB8AC3E}">
        <p14:creationId xmlns:p14="http://schemas.microsoft.com/office/powerpoint/2010/main" val="258809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8" name="Google Shape;133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r>
              <a:rPr lang="de-AT" sz="1200" dirty="0"/>
              <a:t>Vielen Dank, dass Sie heute hierher gekommen sind und sich der Wahrheit über das Klima und die ökologische Krise stellen. Viele Menschen haben noch nicht den Mut, sich dieser Wahrheit zu </a:t>
            </a:r>
            <a:r>
              <a:rPr lang="de-AT" sz="1200" dirty="0" err="1"/>
              <a:t>stellen.Diese</a:t>
            </a:r>
            <a:r>
              <a:rPr lang="de-AT" sz="1200" dirty="0"/>
              <a:t> Krisen bringen viele verschiedene Gedanken und Gefühle hervor, und deshalb ist es wirklich wichtig, dass wir mit diesen nicht allein sind. </a:t>
            </a:r>
          </a:p>
          <a:p>
            <a:pPr marL="0" lvl="0" indent="0"/>
            <a:endParaRPr lang="de-AT" sz="1200" dirty="0"/>
          </a:p>
          <a:p>
            <a:pPr marL="0" lvl="0" indent="0"/>
            <a:r>
              <a:rPr lang="de-AT" sz="1200" dirty="0"/>
              <a:t>Wir machen heute Abend zwei Pausen, in denen du deine Gedanken und Gefühle mit deinem Nachbarn teilen kannst. Lassen Sie uns jetzt den ersten haben - stellen Sie sich der Person neben Ihnen vor und erklären Sie, warum Sie heute Abend hierher gekommen sind </a:t>
            </a:r>
          </a:p>
          <a:p>
            <a:pPr marL="0" lvl="0" indent="0"/>
            <a:endParaRPr lang="de-AT" sz="1200" dirty="0"/>
          </a:p>
          <a:p>
            <a:pPr marL="0" lvl="0" indent="0"/>
            <a:r>
              <a:rPr lang="de-AT" sz="1200" dirty="0"/>
              <a:t>(Geben Sie ihnen 2-3 Minuten, um dies zu tun).Übersetzt mit www.DeepL.com/Translator</a:t>
            </a:r>
            <a:endParaRPr dirty="0"/>
          </a:p>
        </p:txBody>
      </p:sp>
      <p:sp>
        <p:nvSpPr>
          <p:cNvPr id="1339" name="Google Shape;1339;p3:notes"/>
          <p:cNvSpPr txBox="1"/>
          <p:nvPr/>
        </p:nvSpPr>
        <p:spPr>
          <a:xfrm>
            <a:off x="3884608" y="8685208"/>
            <a:ext cx="2971800" cy="458791"/>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2</a:t>
            </a:fld>
            <a:endParaRPr sz="120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[Aus dem Transkript] "Wir sind bereits 1 Grad über der vorindustriellen Basislinie - wir beginnen bereits, viele der Auswirkungen des Klimawandels weltweit zu spüren. Sie waren sich wahrscheinlich bewusst, dass es in den letzten Jahren immer mehr Berichte über wirklich verheerende Wetterereignisse gegeben hat. Es gab extreme Überschwemmungen - dies ist ein Bild aus Queensland, das im vergangenen Jahr eine sehr lange Dürre mit einer Reihe von sehr intensiven Regenfällen beendete, die zu weit verbreiteten Überschwemmungen führten und 500.000 Rinder töteten. </a:t>
            </a:r>
          </a:p>
          <a:p>
            <a:pPr marL="0" lvl="0" indent="0" algn="l" rtl="0">
              <a:spcBef>
                <a:spcPts val="0"/>
              </a:spcBef>
              <a:spcAft>
                <a:spcPts val="0"/>
              </a:spcAft>
              <a:buNone/>
            </a:pPr>
            <a:r>
              <a:rPr lang="de-AT" dirty="0"/>
              <a:t>Dieser[Punkt] ist ein sehr aktuelles Bild aus Chennai in Indien, wo der Stadt das Wasser ausgegangen ist - die moderne Stadt, das Wasser ging aus - und das Wasser musste per Tankwagen geliefert werden, um den Bedürfnissen der Bewohner gerecht zu werden. Indien hat auch eine Hitzewelle erlebt (und erlebt sie immer noch), die einige Stadttemperaturen auf bis zu 50 Grad Celsius gedrückt hat, was für diejenigen von uns, die in England leben, unvorstellbar heiß ist. </a:t>
            </a:r>
          </a:p>
          <a:p>
            <a:pPr marL="0" lvl="0" indent="0" algn="l" rtl="0">
              <a:spcBef>
                <a:spcPts val="0"/>
              </a:spcBef>
              <a:spcAft>
                <a:spcPts val="0"/>
              </a:spcAft>
              <a:buNone/>
            </a:pPr>
            <a:r>
              <a:rPr lang="de-AT" dirty="0"/>
              <a:t>Dieser[Punkt] ist ein Bild von den kalifornischen Waldbränden, die Ende letzten Sommers durch die Gegend fegten, Millionen von Hektar zerstörten und 85 Menschen töteten und viele </a:t>
            </a:r>
            <a:r>
              <a:rPr lang="de-AT" dirty="0" err="1"/>
              <a:t>viele</a:t>
            </a:r>
            <a:r>
              <a:rPr lang="de-AT" dirty="0"/>
              <a:t> Menschen aus ihren Häusern vertrieben: die Stadt Paradise wurde zerstört. </a:t>
            </a:r>
          </a:p>
          <a:p>
            <a:pPr marL="0" lvl="0" indent="0" algn="l" rtl="0">
              <a:spcBef>
                <a:spcPts val="0"/>
              </a:spcBef>
              <a:spcAft>
                <a:spcPts val="0"/>
              </a:spcAft>
              <a:buNone/>
            </a:pPr>
            <a:r>
              <a:rPr lang="de-AT" dirty="0"/>
              <a:t>Und das ist der Zyklon </a:t>
            </a:r>
            <a:r>
              <a:rPr lang="de-AT" dirty="0" err="1"/>
              <a:t>Idai</a:t>
            </a:r>
            <a:r>
              <a:rPr lang="de-AT" dirty="0"/>
              <a:t>, der Mosambik erst kürzlich getroffen hat und Millionen von Menschen aus ihren Häusern zwang und Hunderte und Aberhunderte von Menschen tötete. So spüren wir bereits die Auswirkungen des Heizklimas weltweit."</a:t>
            </a:r>
          </a:p>
          <a:p>
            <a:pPr marL="0" lvl="0" indent="0" algn="l" rtl="0">
              <a:spcBef>
                <a:spcPts val="0"/>
              </a:spcBef>
              <a:spcAft>
                <a:spcPts val="0"/>
              </a:spcAft>
              <a:buNone/>
            </a:pPr>
            <a:r>
              <a:rPr lang="de-AT" dirty="0"/>
              <a:t>Mehr Infos unten.....</a:t>
            </a:r>
          </a:p>
          <a:p>
            <a:pPr marL="0" lvl="0" indent="0" algn="l" rtl="0">
              <a:spcBef>
                <a:spcPts val="0"/>
              </a:spcBef>
              <a:spcAft>
                <a:spcPts val="0"/>
              </a:spcAft>
              <a:buNone/>
            </a:pPr>
            <a:r>
              <a:rPr lang="de-AT" dirty="0"/>
              <a:t>Überschwemmungen nach einer Überschwemmung im Februar 2019 in Queensland, Australien, bei der schätzungsweise 500 000 Rinder gestorben sind https://www.bbc.co.uk/news/world-australia-47274662</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Menschen in der indischen Stadt Chennai, die nach einer Dürre in der Warteschlange für das per Tankwagen gelieferte Wasser standen, ließen die Wasserversorgung der Stadt austrocknen https://edition.cnn.com/2019/07/12/india/india-chennai-water-crisis-train-intl/index.html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der kalifornischen Waldbrände von 2018, die die tödlichste und </a:t>
            </a:r>
            <a:r>
              <a:rPr lang="de-AT" dirty="0" err="1"/>
              <a:t>zerstörerischste</a:t>
            </a:r>
            <a:r>
              <a:rPr lang="de-AT" dirty="0"/>
              <a:t> Waldbrände in Kalifornien waren, mit rund 12 Milliarden Dollar Schadenersatzansprüchen. Das schlimmste der Brände, das Lagerfeuer, verursachte 85 Todesopfer. https://www.wikiwand.com/en/2018_California_wildfires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des Zyklons </a:t>
            </a:r>
            <a:r>
              <a:rPr lang="de-AT" dirty="0" err="1"/>
              <a:t>Idai</a:t>
            </a:r>
            <a:r>
              <a:rPr lang="de-AT" dirty="0"/>
              <a:t>, der Mosambik im März 2019 heimsuchte, Hunderte tötete und über eine Million Menschen aus ihren Häusern vertrieben ließ. https://edition.cnn.com/2019/03/26/africa/mozambique-drone-footage-cyclone-idai-intl/index.html Einen Monat später folgte der Zyklon Kenneth https://www.bbc.co.uk/news/av/world-africa-48081592/cyclone-kenneth-wipes-out-mozambique-villages</a:t>
            </a:r>
            <a:endParaRPr dirty="0">
              <a:solidFill>
                <a:schemeClr val="lt1"/>
              </a:solidFill>
            </a:endParaRPr>
          </a:p>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sp>
        <p:nvSpPr>
          <p:cNvPr id="1541" name="Google Shape;15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20</a:t>
            </a:fld>
            <a:endParaRPr>
              <a:solidFill>
                <a:srgbClr val="000000"/>
              </a:solidFill>
            </a:endParaRPr>
          </a:p>
        </p:txBody>
      </p:sp>
    </p:spTree>
    <p:extLst>
      <p:ext uri="{BB962C8B-B14F-4D97-AF65-F5344CB8AC3E}">
        <p14:creationId xmlns:p14="http://schemas.microsoft.com/office/powerpoint/2010/main" val="1218541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dirty="0">
                <a:solidFill>
                  <a:schemeClr val="hlink"/>
                </a:solidFill>
                <a:hlinkClick r:id="rId3"/>
              </a:rPr>
              <a:t>https://ccca.ac.at/fileadmin/00_DokumenteHauptmenue/02_Klimawissen/Klimastatusbericht/Klimastatusbericht_OE_und_W_2018_20190812_Onlineversion.pdf</a:t>
            </a:r>
            <a:r>
              <a:rPr lang="en-US" dirty="0"/>
              <a:t> </a:t>
            </a:r>
            <a:r>
              <a:rPr lang="en-US" sz="1100" dirty="0"/>
              <a:t>[From transcript] “</a:t>
            </a:r>
            <a:r>
              <a:rPr lang="en-US" dirty="0"/>
              <a:t>Even in the UK, which is quite temperate and quite close to the pole, we’re starting to see changes in our weather. We’re getting more extreme weather events: for example there was a heatwave in 2003 which spread right across Europe and affected the UK as well, which has been implicated in the deaths of 70 thousand people. That’s an extraordinary number of people – if there was ever a terrorist incident that killed 70 thousand people that would knock the geopolitical planet off its orbit. 70 thousand people dying of heat, we… we don’t know how to react to that. We don’t really know how to react to these slow, lethal events because we didn’t evolve to deal with slow, quiet, lethal events – and this is one of the reasons that we’ve been so inactive about the climate crisis. We don’t viscerally fear it, because we don’t fear things like that – we fear predators but we don’t fear climate. </a:t>
            </a:r>
            <a:endParaRPr dirty="0"/>
          </a:p>
          <a:p>
            <a:pPr marL="0" lvl="0" indent="0" algn="l" rtl="0">
              <a:spcBef>
                <a:spcPts val="1200"/>
              </a:spcBef>
              <a:spcAft>
                <a:spcPts val="0"/>
              </a:spcAft>
              <a:buNone/>
            </a:pPr>
            <a:r>
              <a:rPr lang="en-US" dirty="0"/>
              <a:t>2014 we had very </a:t>
            </a:r>
            <a:r>
              <a:rPr lang="en-US" dirty="0" err="1"/>
              <a:t>very</a:t>
            </a:r>
            <a:r>
              <a:rPr lang="en-US" dirty="0"/>
              <a:t> intense rainfall… earlier this year the Welsh village of </a:t>
            </a:r>
            <a:r>
              <a:rPr lang="en-US" dirty="0" err="1"/>
              <a:t>Fairbourne</a:t>
            </a:r>
            <a:r>
              <a:rPr lang="en-US" dirty="0"/>
              <a:t> learned that the council had decided to decommission it – they’re just going to decide that they’re not going to </a:t>
            </a:r>
            <a:r>
              <a:rPr lang="en-US" i="1" dirty="0"/>
              <a:t>have</a:t>
            </a:r>
            <a:r>
              <a:rPr lang="en-US" dirty="0"/>
              <a:t> a village any more. The reason is that it’s very low-lying and the council did the sums and </a:t>
            </a:r>
            <a:r>
              <a:rPr lang="en-US" dirty="0" err="1"/>
              <a:t>realised</a:t>
            </a:r>
            <a:r>
              <a:rPr lang="en-US" dirty="0"/>
              <a:t> that it just couldn’t afford to make the flood </a:t>
            </a:r>
            <a:r>
              <a:rPr lang="en-US" dirty="0" err="1"/>
              <a:t>defences</a:t>
            </a:r>
            <a:r>
              <a:rPr lang="en-US" dirty="0"/>
              <a:t> necessary so they just said to people “I’m sorry, but your property will just have to be abandoned”. So people are just losing their homes, already. </a:t>
            </a:r>
            <a:endParaRPr dirty="0"/>
          </a:p>
          <a:p>
            <a:pPr marL="0" lvl="0" indent="0" algn="l" rtl="0">
              <a:spcBef>
                <a:spcPts val="1200"/>
              </a:spcBef>
              <a:spcAft>
                <a:spcPts val="0"/>
              </a:spcAft>
              <a:buNone/>
            </a:pPr>
            <a:r>
              <a:rPr lang="en-US" dirty="0"/>
              <a:t>Last year we had the hottest summer on record in the UK … record numbers of people went to Accident &amp; Emergency… not just with heat exhaustion but you see in these events an increase in strokes and heart attacks and all of the things that people normally die of but they’re dying sooner than they would have otherwise, because of the stress – the physiological stress – of day after day of unrelenting heat. </a:t>
            </a:r>
            <a:endParaRPr dirty="0"/>
          </a:p>
          <a:p>
            <a:pPr marL="0" lvl="0" indent="0" algn="l" rtl="0">
              <a:spcBef>
                <a:spcPts val="1200"/>
              </a:spcBef>
              <a:spcAft>
                <a:spcPts val="0"/>
              </a:spcAft>
              <a:buNone/>
            </a:pPr>
            <a:r>
              <a:rPr lang="en-US" dirty="0"/>
              <a:t>We’ve also seen effects on our crops – the potato harvest last year was shrunken for example… potato crisps got smaller. So even in the UK we’re seeing effects.”</a:t>
            </a:r>
            <a:endParaRPr dirty="0"/>
          </a:p>
          <a:p>
            <a:pPr marL="0" lvl="0" indent="0" algn="l" rtl="0">
              <a:spcBef>
                <a:spcPts val="1200"/>
              </a:spcBef>
              <a:spcAft>
                <a:spcPts val="0"/>
              </a:spcAft>
              <a:buNone/>
            </a:pPr>
            <a:endParaRPr sz="1100" dirty="0"/>
          </a:p>
          <a:p>
            <a:pPr marL="0" lvl="0" indent="0" algn="l" rtl="0">
              <a:spcBef>
                <a:spcPts val="1200"/>
              </a:spcBef>
              <a:spcAft>
                <a:spcPts val="0"/>
              </a:spcAft>
              <a:buNone/>
            </a:pPr>
            <a:r>
              <a:rPr lang="en-US" sz="1100" dirty="0"/>
              <a:t>Sources:</a:t>
            </a:r>
            <a:endParaRPr dirty="0"/>
          </a:p>
          <a:p>
            <a:pPr marL="0" lvl="0" indent="0" algn="l" rtl="0">
              <a:spcBef>
                <a:spcPts val="1200"/>
              </a:spcBef>
              <a:spcAft>
                <a:spcPts val="0"/>
              </a:spcAft>
              <a:buNone/>
            </a:pPr>
            <a:r>
              <a:rPr lang="en-US" sz="1100" dirty="0">
                <a:solidFill>
                  <a:schemeClr val="dk1"/>
                </a:solidFill>
                <a:latin typeface="Arial"/>
                <a:ea typeface="Arial"/>
                <a:cs typeface="Arial"/>
                <a:sym typeface="Arial"/>
              </a:rPr>
              <a:t>2003 Heatwave killed 70,000 Europe-wide: </a:t>
            </a:r>
            <a:r>
              <a:rPr lang="en-US" sz="1100" dirty="0" err="1">
                <a:solidFill>
                  <a:schemeClr val="dk1"/>
                </a:solidFill>
                <a:latin typeface="Arial"/>
                <a:ea typeface="Arial"/>
                <a:cs typeface="Arial"/>
                <a:sym typeface="Arial"/>
              </a:rPr>
              <a:t>Robine</a:t>
            </a:r>
            <a:r>
              <a:rPr lang="en-US" sz="1100" dirty="0">
                <a:solidFill>
                  <a:schemeClr val="dk1"/>
                </a:solidFill>
                <a:latin typeface="Arial"/>
                <a:ea typeface="Arial"/>
                <a:cs typeface="Arial"/>
                <a:sym typeface="Arial"/>
              </a:rPr>
              <a:t>, Jean-Marie; Cheung, Siu Lan K.; Le Roy, Sophie; Van Oyen, Herman; Griffiths, Clare; Michel, Jean-Pierre; Herrmann, François Richard (2008). Death toll exceeded 70,000 in Europe during the summer of 2003. </a:t>
            </a:r>
            <a:r>
              <a:rPr lang="en-US" sz="1100" dirty="0" err="1">
                <a:solidFill>
                  <a:schemeClr val="dk1"/>
                </a:solidFill>
                <a:latin typeface="Arial"/>
                <a:ea typeface="Arial"/>
                <a:cs typeface="Arial"/>
                <a:sym typeface="Arial"/>
              </a:rPr>
              <a:t>Comptes</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Rendus</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Biologies</a:t>
            </a:r>
            <a:r>
              <a:rPr lang="en-US" sz="1100" dirty="0">
                <a:solidFill>
                  <a:schemeClr val="dk1"/>
                </a:solidFill>
                <a:latin typeface="Arial"/>
                <a:ea typeface="Arial"/>
                <a:cs typeface="Arial"/>
                <a:sym typeface="Arial"/>
              </a:rPr>
              <a:t> 331 (2): 171–178. </a:t>
            </a:r>
            <a:r>
              <a:rPr lang="en-US" sz="1100" u="sng" dirty="0">
                <a:solidFill>
                  <a:schemeClr val="dk1"/>
                </a:solidFill>
                <a:latin typeface="Arial"/>
                <a:ea typeface="Arial"/>
                <a:cs typeface="Arial"/>
                <a:sym typeface="Arial"/>
                <a:hlinkClick r:id="rId4"/>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2014 Worst rainfall in 248 years: UK Met Office official blog </a:t>
            </a:r>
            <a:r>
              <a:rPr lang="en-US" sz="1100" u="sng" dirty="0">
                <a:solidFill>
                  <a:schemeClr val="dk1"/>
                </a:solidFill>
                <a:latin typeface="Arial"/>
                <a:ea typeface="Arial"/>
                <a:cs typeface="Arial"/>
                <a:sym typeface="Arial"/>
                <a:hlinkClick r:id="rId5"/>
              </a:rPr>
              <a:t>https://blog.metoffice.gov.uk/2014/02/06/uks-exceptional-weather-in-context/</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2019 Announcement that Welsh village of </a:t>
            </a:r>
            <a:r>
              <a:rPr lang="en-US" sz="1100" dirty="0" err="1">
                <a:solidFill>
                  <a:schemeClr val="dk1"/>
                </a:solidFill>
                <a:latin typeface="Arial"/>
                <a:ea typeface="Arial"/>
                <a:cs typeface="Arial"/>
                <a:sym typeface="Arial"/>
              </a:rPr>
              <a:t>Fairbourne</a:t>
            </a:r>
            <a:r>
              <a:rPr lang="en-US" sz="1100" dirty="0">
                <a:solidFill>
                  <a:schemeClr val="dk1"/>
                </a:solidFill>
                <a:latin typeface="Arial"/>
                <a:ea typeface="Arial"/>
                <a:cs typeface="Arial"/>
                <a:sym typeface="Arial"/>
              </a:rPr>
              <a:t> to be decommissioned: </a:t>
            </a:r>
            <a:r>
              <a:rPr lang="en-US" sz="1100" u="sng" dirty="0">
                <a:solidFill>
                  <a:schemeClr val="dk1"/>
                </a:solidFill>
                <a:latin typeface="Arial"/>
                <a:ea typeface="Arial"/>
                <a:cs typeface="Arial"/>
                <a:sym typeface="Arial"/>
                <a:hlinkClick r:id="rId6"/>
              </a:rPr>
              <a:t>https://www.theguardian.com/environment/2019/may/18/this-is-a-wake-up-call-the-villagers-who-could-be-britains-first-climate-refugees</a:t>
            </a:r>
            <a:endParaRPr sz="1100" u="sng" dirty="0">
              <a:solidFill>
                <a:schemeClr val="dk1"/>
              </a:solidFill>
              <a:latin typeface="Arial"/>
              <a:ea typeface="Arial"/>
              <a:cs typeface="Arial"/>
              <a:sym typeface="Arial"/>
            </a:endParaRPr>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2018: Hottest summer on record in UK: </a:t>
            </a:r>
            <a:r>
              <a:rPr lang="en-US" sz="1100" u="sng" dirty="0">
                <a:solidFill>
                  <a:schemeClr val="dk1"/>
                </a:solidFill>
                <a:latin typeface="Arial"/>
                <a:ea typeface="Arial"/>
                <a:cs typeface="Arial"/>
                <a:sym typeface="Arial"/>
                <a:hlinkClick r:id="rId7"/>
              </a:rPr>
              <a:t>https://www.bbc.co.uk/news/uk-45399134</a:t>
            </a:r>
            <a:r>
              <a:rPr lang="en-US" sz="1100" dirty="0">
                <a:solidFill>
                  <a:schemeClr val="dk1"/>
                </a:solidFill>
                <a:latin typeface="Arial"/>
                <a:ea typeface="Arial"/>
                <a:cs typeface="Arial"/>
                <a:sym typeface="Arial"/>
              </a:rPr>
              <a:t> (note: since this slide was made, 2019 has broken the record)</a:t>
            </a:r>
            <a:endParaRPr dirty="0"/>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Rise in heart failure </a:t>
            </a:r>
            <a:r>
              <a:rPr lang="en-US" sz="1100" dirty="0" err="1">
                <a:solidFill>
                  <a:schemeClr val="dk1"/>
                </a:solidFill>
                <a:latin typeface="Arial"/>
                <a:ea typeface="Arial"/>
                <a:cs typeface="Arial"/>
                <a:sym typeface="Arial"/>
              </a:rPr>
              <a:t>etc</a:t>
            </a:r>
            <a:r>
              <a:rPr lang="en-US" sz="1100" dirty="0">
                <a:solidFill>
                  <a:schemeClr val="dk1"/>
                </a:solidFill>
                <a:latin typeface="Arial"/>
                <a:ea typeface="Arial"/>
                <a:cs typeface="Arial"/>
                <a:sym typeface="Arial"/>
              </a:rPr>
              <a:t>: </a:t>
            </a:r>
            <a:r>
              <a:rPr lang="en-US" sz="1100" u="sng" dirty="0">
                <a:solidFill>
                  <a:schemeClr val="dk1"/>
                </a:solidFill>
                <a:latin typeface="Arial"/>
                <a:ea typeface="Arial"/>
                <a:cs typeface="Arial"/>
                <a:sym typeface="Arial"/>
                <a:hlinkClick r:id="rId8"/>
              </a:rPr>
              <a:t>https://www.theguardian.com/society/2018/aug/03/deaths-rose-650-above-average-during-uk-heatwave-with-older-people-most-at-risk</a:t>
            </a:r>
            <a:endParaRPr sz="1100" u="sng" dirty="0">
              <a:solidFill>
                <a:schemeClr val="dk1"/>
              </a:solidFill>
              <a:latin typeface="Arial"/>
              <a:ea typeface="Arial"/>
              <a:cs typeface="Arial"/>
              <a:sym typeface="Arial"/>
            </a:endParaRPr>
          </a:p>
          <a:p>
            <a:pPr marL="0" lvl="0" indent="0" algn="l" rtl="0">
              <a:spcBef>
                <a:spcPts val="1200"/>
              </a:spcBef>
              <a:spcAft>
                <a:spcPts val="0"/>
              </a:spcAft>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Vegetable yields down: </a:t>
            </a:r>
            <a:r>
              <a:rPr lang="en-US" sz="1100" u="sng" dirty="0">
                <a:solidFill>
                  <a:schemeClr val="dk1"/>
                </a:solidFill>
                <a:latin typeface="Arial"/>
                <a:ea typeface="Arial"/>
                <a:cs typeface="Arial"/>
                <a:sym typeface="Arial"/>
                <a:hlinkClick r:id="rId9"/>
              </a:rPr>
              <a:t>https://www.theguardian.com/business/2018/jul/27/heatwave-pushes-up-uk-fruit-and-vegetables-prices-as-yields-fall</a:t>
            </a:r>
            <a:endParaRPr sz="1100" dirty="0"/>
          </a:p>
        </p:txBody>
      </p:sp>
      <p:sp>
        <p:nvSpPr>
          <p:cNvPr id="1553" name="Google Shape;155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21</a:t>
            </a:fld>
            <a:endParaRPr>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4" name="Google Shape;156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“What happens if we don’t take any action?”</a:t>
            </a:r>
            <a:endParaRPr/>
          </a:p>
        </p:txBody>
      </p:sp>
      <p:sp>
        <p:nvSpPr>
          <p:cNvPr id="1565" name="Google Shape;156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22</a:t>
            </a:fld>
            <a:endParaRPr>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2" name="Google Shape;157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sz="1100" b="0" i="0" u="none" strike="noStrike" dirty="0">
                <a:solidFill>
                  <a:srgbClr val="000000"/>
                </a:solidFill>
                <a:latin typeface="Arial"/>
                <a:ea typeface="Arial"/>
                <a:cs typeface="Arial"/>
                <a:sym typeface="Arial"/>
              </a:rPr>
              <a:t>Das nennt man das "Business </a:t>
            </a:r>
            <a:r>
              <a:rPr lang="de-AT" sz="1100" b="0" i="0" u="none" strike="noStrike" dirty="0" err="1">
                <a:solidFill>
                  <a:srgbClr val="000000"/>
                </a:solidFill>
                <a:latin typeface="Arial"/>
                <a:ea typeface="Arial"/>
                <a:cs typeface="Arial"/>
                <a:sym typeface="Arial"/>
              </a:rPr>
              <a:t>as</a:t>
            </a:r>
            <a:r>
              <a:rPr lang="de-AT" sz="1100" b="0" i="0" u="none" strike="noStrike" dirty="0">
                <a:solidFill>
                  <a:srgbClr val="000000"/>
                </a:solidFill>
                <a:latin typeface="Arial"/>
                <a:ea typeface="Arial"/>
                <a:cs typeface="Arial"/>
                <a:sym typeface="Arial"/>
              </a:rPr>
              <a:t> </a:t>
            </a:r>
            <a:r>
              <a:rPr lang="de-AT" sz="1100" b="0" i="0" u="none" strike="noStrike" dirty="0" err="1">
                <a:solidFill>
                  <a:srgbClr val="000000"/>
                </a:solidFill>
                <a:latin typeface="Arial"/>
                <a:ea typeface="Arial"/>
                <a:cs typeface="Arial"/>
                <a:sym typeface="Arial"/>
              </a:rPr>
              <a:t>usual</a:t>
            </a:r>
            <a:r>
              <a:rPr lang="de-AT" sz="1100" b="0" i="0" u="none" strike="noStrike" dirty="0">
                <a:solidFill>
                  <a:srgbClr val="000000"/>
                </a:solidFill>
                <a:latin typeface="Arial"/>
                <a:ea typeface="Arial"/>
                <a:cs typeface="Arial"/>
                <a:sym typeface="Arial"/>
              </a:rPr>
              <a:t>"-Szenario... also machen wir einfach weiter, was wir tun.... dann ist es ziemlich vorhersehbar, und wir können dies auf der Grundlage der Physik vorhersagen, und auf der Grundlage dessen, was die </a:t>
            </a:r>
            <a:r>
              <a:rPr lang="de-AT" sz="1100" b="0" i="0" u="none" strike="noStrike" dirty="0" err="1">
                <a:solidFill>
                  <a:srgbClr val="000000"/>
                </a:solidFill>
                <a:latin typeface="Arial"/>
                <a:ea typeface="Arial"/>
                <a:cs typeface="Arial"/>
                <a:sym typeface="Arial"/>
              </a:rPr>
              <a:t>Paläoklimatologen</a:t>
            </a:r>
            <a:r>
              <a:rPr lang="de-AT" sz="1100" b="0" i="0" u="none" strike="noStrike" dirty="0">
                <a:solidFill>
                  <a:srgbClr val="000000"/>
                </a:solidFill>
                <a:latin typeface="Arial"/>
                <a:ea typeface="Arial"/>
                <a:cs typeface="Arial"/>
                <a:sym typeface="Arial"/>
              </a:rPr>
              <a:t> uns in der Vergangenheit sagen, und wir können auch auf der Grundlage dessen, was in den Ländern näher am Äquator passiert, vorhersagen, was mit denjenigen weiter entfernt passieren wird. Wir werden einen Anstieg des Meeresspiegels sehen: Dies ist zum Teil auf die thermische Ausdehnung der Ozeane zurückzuführen - da sich das Wasser erwärmt, dehnt es sich aus -, aber es ist vor allem auf das Schmelzen des Eises an den Eiskappen zurückzuführen. Es gibt Milliarden und Milliarden Tonnen Eis, die das Wasser an den Polen blockieren, und wenn das Wasser schmilzt - wenn es schmelzen würde -, und das wird nicht über Nacht geschehen, aber wenn es nur schmelzen würde, dann würde unser Meeresspiegel um vielleicht 100 Meter oder vielleicht 200 Meter steigen, wie es in der Vergangenheit der Fall war. Noch bis zum Ende dieses Jahrhunderts, auf dem Weg, auf dem wir uns jetzt befinden, wird der Meeresspiegel voraussichtlich um ein paar Meter ansteigen. Wenn man also darüber nachdenkt, was das für die Küstenstädte bedeutet, bedeutet das, dass große Flächen evakuiert werden müssen - die Menschen müssen woanders hinziehen. </a:t>
            </a:r>
            <a:r>
              <a:rPr lang="en-US" dirty="0"/>
              <a:t>We’re going to see stronger atmospheric weather systems – we’re already starting to see that – so we’re going to see an increase in hurricanes, storms of other kinds, we’re going to see wildfires, we’re going to see an increase in the areas where things won’t grow – so in deserts – we’re going to see failures in crops and so on and so forth. </a:t>
            </a:r>
            <a:endParaRPr dirty="0"/>
          </a:p>
          <a:p>
            <a:pPr marL="0" lvl="0" indent="0" algn="l" rtl="0">
              <a:spcBef>
                <a:spcPts val="1200"/>
              </a:spcBef>
              <a:spcAft>
                <a:spcPts val="0"/>
              </a:spcAft>
              <a:buNone/>
            </a:pPr>
            <a:r>
              <a:rPr lang="en-US" dirty="0"/>
              <a:t>Straight-out heat stress deaths – already starting to occur in some of the very hot countries with these extreme spikes in temperature.</a:t>
            </a:r>
            <a:endParaRPr dirty="0"/>
          </a:p>
          <a:p>
            <a:pPr marL="0" lvl="0" indent="0" algn="l" rtl="0">
              <a:spcBef>
                <a:spcPts val="1200"/>
              </a:spcBef>
              <a:spcAft>
                <a:spcPts val="0"/>
              </a:spcAft>
              <a:buNone/>
            </a:pPr>
            <a:r>
              <a:rPr lang="en-US" dirty="0"/>
              <a:t>We’re going to see famine, water shortages, people are going to be displaced from their homes, and the end result of this kind of </a:t>
            </a:r>
            <a:r>
              <a:rPr lang="en-US" dirty="0" err="1"/>
              <a:t>destabilisation</a:t>
            </a:r>
            <a:r>
              <a:rPr lang="en-US" dirty="0"/>
              <a:t> is inevitably – and history has shown us many </a:t>
            </a:r>
            <a:r>
              <a:rPr lang="en-US" dirty="0" err="1"/>
              <a:t>many</a:t>
            </a:r>
            <a:r>
              <a:rPr lang="en-US" dirty="0"/>
              <a:t> times – is inevitably armed conflict. And this is in a planet where we now have nuclear arms. So the consequences for “business as usual” are not good. “</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US" dirty="0"/>
              <a:t>More info below…</a:t>
            </a:r>
            <a:endParaRPr dirty="0"/>
          </a:p>
          <a:p>
            <a:pPr marL="0" lvl="0" indent="0" algn="l" rtl="0">
              <a:spcBef>
                <a:spcPts val="1200"/>
              </a:spcBef>
              <a:spcAft>
                <a:spcPts val="0"/>
              </a:spcAft>
              <a:buNone/>
            </a:pPr>
            <a:r>
              <a:rPr lang="en-US" sz="1100" b="0" i="0" u="none" strike="noStrike" dirty="0">
                <a:solidFill>
                  <a:srgbClr val="000000"/>
                </a:solidFill>
                <a:latin typeface="Arial"/>
                <a:ea typeface="Arial"/>
                <a:cs typeface="Arial"/>
                <a:sym typeface="Arial"/>
              </a:rPr>
              <a:t>Temperatures this summer reached &gt;50C in India </a:t>
            </a:r>
            <a:r>
              <a:rPr lang="en-US" u="sng" dirty="0">
                <a:solidFill>
                  <a:schemeClr val="hlink"/>
                </a:solidFill>
                <a:hlinkClick r:id="rId3"/>
              </a:rPr>
              <a:t>https://www.independent.co.uk/news/world/asia/india-heatwave-death-toll-weather-channel-sunstroke-delhi-a8942056.html</a:t>
            </a:r>
            <a:r>
              <a:rPr lang="en-US" dirty="0"/>
              <a:t> while heat-related kidney disease is becoming an increasing problem in hot countries </a:t>
            </a:r>
            <a:r>
              <a:rPr lang="en-US" u="sng" dirty="0">
                <a:solidFill>
                  <a:schemeClr val="hlink"/>
                </a:solidFill>
                <a:hlinkClick r:id="rId4"/>
              </a:rPr>
              <a:t>https://ebm.bmj.com/content/24/2/45</a:t>
            </a:r>
            <a:endParaRPr dirty="0"/>
          </a:p>
          <a:p>
            <a:pPr marL="0" marR="0" lvl="0" indent="0" algn="l" rtl="0">
              <a:lnSpc>
                <a:spcPct val="100000"/>
              </a:lnSpc>
              <a:spcBef>
                <a:spcPts val="1200"/>
              </a:spcBef>
              <a:spcAft>
                <a:spcPts val="0"/>
              </a:spcAft>
              <a:buClr>
                <a:schemeClr val="dk1"/>
              </a:buClr>
              <a:buSzPts val="1100"/>
              <a:buFont typeface="Arial"/>
              <a:buNone/>
            </a:pPr>
            <a:endParaRPr sz="1100" b="0" i="0" u="none" strike="noStrik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dirty="0">
                <a:solidFill>
                  <a:srgbClr val="000000"/>
                </a:solidFill>
                <a:latin typeface="Arial"/>
                <a:ea typeface="Arial"/>
                <a:cs typeface="Arial"/>
                <a:sym typeface="Arial"/>
              </a:rPr>
              <a:t>As global temperatures rise, the area of regions that are too dry to support crop-growing will increase. We have already seen crop yields fall as a result of hot temperatures and droughts: this will continue to worsen. Water shortages will become more prevalent and serious. We have already had incidences of whole cities running out of water (Chennai in India , </a:t>
            </a:r>
            <a:r>
              <a:rPr lang="en-US" sz="1100" b="0" i="0" u="none" strike="noStrike" dirty="0" err="1">
                <a:solidFill>
                  <a:srgbClr val="000000"/>
                </a:solidFill>
                <a:latin typeface="Arial"/>
                <a:ea typeface="Arial"/>
                <a:cs typeface="Arial"/>
                <a:sym typeface="Arial"/>
              </a:rPr>
              <a:t>Capetown</a:t>
            </a:r>
            <a:r>
              <a:rPr lang="en-US" sz="1100" b="0" i="0" u="none" strike="noStrike" dirty="0">
                <a:solidFill>
                  <a:srgbClr val="000000"/>
                </a:solidFill>
                <a:latin typeface="Arial"/>
                <a:ea typeface="Arial"/>
                <a:cs typeface="Arial"/>
                <a:sym typeface="Arial"/>
              </a:rPr>
              <a:t> in South Africa </a:t>
            </a:r>
            <a:r>
              <a:rPr lang="en-US" u="sng" dirty="0">
                <a:solidFill>
                  <a:schemeClr val="hlink"/>
                </a:solidFill>
                <a:hlinkClick r:id="rId5"/>
              </a:rPr>
              <a:t>https://www.bbc.co.uk/news/av/world-africa-42866178/why-cape-town-is-shutting-off-its-water-supply</a:t>
            </a:r>
            <a:r>
              <a:rPr lang="en-US" dirty="0"/>
              <a:t>)</a:t>
            </a:r>
            <a:endParaRPr sz="1100" b="0" i="0" u="none" strike="noStrik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dirty="0">
                <a:solidFill>
                  <a:srgbClr val="000000"/>
                </a:solidFill>
                <a:latin typeface="Arial"/>
                <a:ea typeface="Arial"/>
                <a:cs typeface="Arial"/>
                <a:sym typeface="Arial"/>
              </a:rPr>
              <a:t>Finally, as people are forced to migrate to </a:t>
            </a:r>
            <a:r>
              <a:rPr lang="en-US" sz="1100" b="0" i="0" u="none" strike="noStrike" dirty="0" err="1">
                <a:solidFill>
                  <a:srgbClr val="000000"/>
                </a:solidFill>
                <a:latin typeface="Arial"/>
                <a:ea typeface="Arial"/>
                <a:cs typeface="Arial"/>
                <a:sym typeface="Arial"/>
              </a:rPr>
              <a:t>ecsape</a:t>
            </a:r>
            <a:r>
              <a:rPr lang="en-US" sz="1100" b="0" i="0" u="none" strike="noStrike" dirty="0">
                <a:solidFill>
                  <a:srgbClr val="000000"/>
                </a:solidFill>
                <a:latin typeface="Arial"/>
                <a:ea typeface="Arial"/>
                <a:cs typeface="Arial"/>
                <a:sym typeface="Arial"/>
              </a:rPr>
              <a:t> these hazards or as competition intensifies for scarce resources such as water, we will see increases in civil and inter-country tensions and warfare. </a:t>
            </a:r>
            <a:r>
              <a:rPr lang="en-US" u="sng" dirty="0">
                <a:solidFill>
                  <a:schemeClr val="hlink"/>
                </a:solidFill>
                <a:hlinkClick r:id="rId6"/>
              </a:rPr>
              <a:t>https://www.theguardian.com/environment/2014/feb/09/global-water-shortages-threat-terror-war</a:t>
            </a:r>
            <a:endParaRPr dirty="0"/>
          </a:p>
          <a:p>
            <a:pPr marL="0" marR="0" lvl="0" indent="0" algn="l" rtl="0">
              <a:lnSpc>
                <a:spcPct val="100000"/>
              </a:lnSpc>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US" sz="1100" dirty="0">
                <a:solidFill>
                  <a:schemeClr val="dk1"/>
                </a:solidFill>
                <a:latin typeface="Arial"/>
                <a:ea typeface="Arial"/>
                <a:cs typeface="Arial"/>
                <a:sym typeface="Arial"/>
              </a:rPr>
              <a:t>• Accelerating sea level rise: </a:t>
            </a:r>
            <a:r>
              <a:rPr lang="en-US" sz="1100" dirty="0" err="1">
                <a:solidFill>
                  <a:schemeClr val="dk1"/>
                </a:solidFill>
                <a:latin typeface="Arial"/>
                <a:ea typeface="Arial"/>
                <a:cs typeface="Arial"/>
                <a:sym typeface="Arial"/>
              </a:rPr>
              <a:t>Meehl</a:t>
            </a:r>
            <a:r>
              <a:rPr lang="en-US" sz="1100" dirty="0">
                <a:solidFill>
                  <a:schemeClr val="dk1"/>
                </a:solidFill>
                <a:latin typeface="Arial"/>
                <a:ea typeface="Arial"/>
                <a:cs typeface="Arial"/>
                <a:sym typeface="Arial"/>
              </a:rPr>
              <a:t> GA, Washington WM, Collins WD, </a:t>
            </a:r>
            <a:r>
              <a:rPr lang="en-US" sz="1100" dirty="0" err="1">
                <a:solidFill>
                  <a:schemeClr val="dk1"/>
                </a:solidFill>
                <a:latin typeface="Arial"/>
                <a:ea typeface="Arial"/>
                <a:cs typeface="Arial"/>
                <a:sym typeface="Arial"/>
              </a:rPr>
              <a:t>Arblaster</a:t>
            </a:r>
            <a:r>
              <a:rPr lang="en-US" sz="1100" dirty="0">
                <a:solidFill>
                  <a:schemeClr val="dk1"/>
                </a:solidFill>
                <a:latin typeface="Arial"/>
                <a:ea typeface="Arial"/>
                <a:cs typeface="Arial"/>
                <a:sym typeface="Arial"/>
              </a:rPr>
              <a:t> JM, Hu A, </a:t>
            </a:r>
            <a:r>
              <a:rPr lang="en-US" sz="1100" dirty="0" err="1">
                <a:solidFill>
                  <a:schemeClr val="dk1"/>
                </a:solidFill>
                <a:latin typeface="Arial"/>
                <a:ea typeface="Arial"/>
                <a:cs typeface="Arial"/>
                <a:sym typeface="Arial"/>
              </a:rPr>
              <a:t>Buja</a:t>
            </a:r>
            <a:r>
              <a:rPr lang="en-US" sz="1100" dirty="0">
                <a:solidFill>
                  <a:schemeClr val="dk1"/>
                </a:solidFill>
                <a:latin typeface="Arial"/>
                <a:ea typeface="Arial"/>
                <a:cs typeface="Arial"/>
                <a:sym typeface="Arial"/>
              </a:rPr>
              <a:t> LE, Strand WG, Teng H (2005) How much more global warming and sea level rise? Science 307:1769–1773. </a:t>
            </a:r>
            <a:r>
              <a:rPr lang="en-US" sz="1100" u="sng" dirty="0">
                <a:solidFill>
                  <a:schemeClr val="dk1"/>
                </a:solidFill>
                <a:latin typeface="Arial"/>
                <a:ea typeface="Arial"/>
                <a:cs typeface="Arial"/>
                <a:sym typeface="Arial"/>
                <a:hlinkClick r:id="rId7"/>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Coastal flooding &amp; storm surges: Wahl T, Jain S, Bender J, Meyers SD, Luther ME (2015) Increasing risk of compound flooding from storm surge and rainfall for major US cities. Nature Climate Change 5:1093–1098. </a:t>
            </a:r>
            <a:r>
              <a:rPr lang="en-US" sz="1100" u="sng" dirty="0">
                <a:solidFill>
                  <a:schemeClr val="dk1"/>
                </a:solidFill>
                <a:latin typeface="Arial"/>
                <a:ea typeface="Arial"/>
                <a:cs typeface="Arial"/>
                <a:sym typeface="Arial"/>
                <a:hlinkClick r:id="rId8"/>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Wildfires: </a:t>
            </a:r>
            <a:r>
              <a:rPr lang="en-US" sz="1100" dirty="0" err="1">
                <a:solidFill>
                  <a:schemeClr val="dk1"/>
                </a:solidFill>
                <a:latin typeface="Arial"/>
                <a:ea typeface="Arial"/>
                <a:cs typeface="Arial"/>
                <a:sym typeface="Arial"/>
              </a:rPr>
              <a:t>Westerling</a:t>
            </a:r>
            <a:r>
              <a:rPr lang="en-US" sz="1100" dirty="0">
                <a:solidFill>
                  <a:schemeClr val="dk1"/>
                </a:solidFill>
                <a:latin typeface="Arial"/>
                <a:ea typeface="Arial"/>
                <a:cs typeface="Arial"/>
                <a:sym typeface="Arial"/>
              </a:rPr>
              <a:t> AL, Hidalgo HG, R. CD, </a:t>
            </a:r>
            <a:r>
              <a:rPr lang="en-US" sz="1100" dirty="0" err="1">
                <a:solidFill>
                  <a:schemeClr val="dk1"/>
                </a:solidFill>
                <a:latin typeface="Arial"/>
                <a:ea typeface="Arial"/>
                <a:cs typeface="Arial"/>
                <a:sym typeface="Arial"/>
              </a:rPr>
              <a:t>Swetnam</a:t>
            </a:r>
            <a:r>
              <a:rPr lang="en-US" sz="1100" dirty="0">
                <a:solidFill>
                  <a:schemeClr val="dk1"/>
                </a:solidFill>
                <a:latin typeface="Arial"/>
                <a:ea typeface="Arial"/>
                <a:cs typeface="Arial"/>
                <a:sym typeface="Arial"/>
              </a:rPr>
              <a:t> TW (2006) Warming and earlier spring increase western U.S. forest wildfire activity. Science 1161:940–944. </a:t>
            </a:r>
            <a:r>
              <a:rPr lang="en-US" sz="1100" u="sng" dirty="0">
                <a:solidFill>
                  <a:schemeClr val="dk1"/>
                </a:solidFill>
                <a:latin typeface="Arial"/>
                <a:ea typeface="Arial"/>
                <a:cs typeface="Arial"/>
                <a:sym typeface="Arial"/>
                <a:hlinkClick r:id="rId9"/>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Heat stress: From Tuvalu to Townsville: Climate Change Impacts on Health in Australia and the Asia Pacific. Policy advice for Governments in Australia </a:t>
            </a:r>
            <a:r>
              <a:rPr lang="en-US" sz="1100" u="sng" dirty="0">
                <a:solidFill>
                  <a:schemeClr val="dk1"/>
                </a:solidFill>
                <a:latin typeface="Arial"/>
                <a:ea typeface="Arial"/>
                <a:cs typeface="Arial"/>
                <a:sym typeface="Arial"/>
                <a:hlinkClick r:id="rId10"/>
              </a:rPr>
              <a:t>http://glham.org/from-townsville-to-tuvalu/</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Famine: </a:t>
            </a:r>
            <a:r>
              <a:rPr lang="en-US" sz="1100" u="sng" dirty="0">
                <a:solidFill>
                  <a:schemeClr val="dk1"/>
                </a:solidFill>
                <a:latin typeface="Arial"/>
                <a:ea typeface="Arial"/>
                <a:cs typeface="Arial"/>
                <a:sym typeface="Arial"/>
                <a:hlinkClick r:id="rId11"/>
              </a:rPr>
              <a:t>https://www.wfp.org/climate-change/climate-impacts</a:t>
            </a:r>
            <a:r>
              <a:rPr lang="en-US" sz="1100" dirty="0">
                <a:solidFill>
                  <a:schemeClr val="dk1"/>
                </a:solidFill>
                <a:latin typeface="Arial"/>
                <a:ea typeface="Arial"/>
                <a:cs typeface="Arial"/>
                <a:sym typeface="Arial"/>
              </a:rPr>
              <a:t>; see also Myers SS, Smith MR, </a:t>
            </a:r>
            <a:r>
              <a:rPr lang="en-US" sz="1100" dirty="0" err="1">
                <a:solidFill>
                  <a:schemeClr val="dk1"/>
                </a:solidFill>
                <a:latin typeface="Arial"/>
                <a:ea typeface="Arial"/>
                <a:cs typeface="Arial"/>
                <a:sym typeface="Arial"/>
              </a:rPr>
              <a:t>Guth</a:t>
            </a:r>
            <a:r>
              <a:rPr lang="en-US" sz="1100" dirty="0">
                <a:solidFill>
                  <a:schemeClr val="dk1"/>
                </a:solidFill>
                <a:latin typeface="Arial"/>
                <a:ea typeface="Arial"/>
                <a:cs typeface="Arial"/>
                <a:sym typeface="Arial"/>
              </a:rPr>
              <a:t> S, Golden CD, </a:t>
            </a:r>
            <a:r>
              <a:rPr lang="en-US" sz="1100" dirty="0" err="1">
                <a:solidFill>
                  <a:schemeClr val="dk1"/>
                </a:solidFill>
                <a:latin typeface="Arial"/>
                <a:ea typeface="Arial"/>
                <a:cs typeface="Arial"/>
                <a:sym typeface="Arial"/>
              </a:rPr>
              <a:t>Vaitla</a:t>
            </a:r>
            <a:r>
              <a:rPr lang="en-US" sz="1100" dirty="0">
                <a:solidFill>
                  <a:schemeClr val="dk1"/>
                </a:solidFill>
                <a:latin typeface="Arial"/>
                <a:ea typeface="Arial"/>
                <a:cs typeface="Arial"/>
                <a:sym typeface="Arial"/>
              </a:rPr>
              <a:t> B, Mueller ND, </a:t>
            </a:r>
            <a:r>
              <a:rPr lang="en-US" sz="1100" dirty="0" err="1">
                <a:solidFill>
                  <a:schemeClr val="dk1"/>
                </a:solidFill>
                <a:latin typeface="Arial"/>
                <a:ea typeface="Arial"/>
                <a:cs typeface="Arial"/>
                <a:sym typeface="Arial"/>
              </a:rPr>
              <a:t>Dangour</a:t>
            </a:r>
            <a:r>
              <a:rPr lang="en-US" sz="1100" dirty="0">
                <a:solidFill>
                  <a:schemeClr val="dk1"/>
                </a:solidFill>
                <a:latin typeface="Arial"/>
                <a:ea typeface="Arial"/>
                <a:cs typeface="Arial"/>
                <a:sym typeface="Arial"/>
              </a:rPr>
              <a:t> AD, </a:t>
            </a:r>
            <a:r>
              <a:rPr lang="en-US" sz="1100" dirty="0" err="1">
                <a:solidFill>
                  <a:schemeClr val="dk1"/>
                </a:solidFill>
                <a:latin typeface="Arial"/>
                <a:ea typeface="Arial"/>
                <a:cs typeface="Arial"/>
                <a:sym typeface="Arial"/>
              </a:rPr>
              <a:t>Huybers</a:t>
            </a:r>
            <a:r>
              <a:rPr lang="en-US" sz="1100" dirty="0">
                <a:solidFill>
                  <a:schemeClr val="dk1"/>
                </a:solidFill>
                <a:latin typeface="Arial"/>
                <a:ea typeface="Arial"/>
                <a:cs typeface="Arial"/>
                <a:sym typeface="Arial"/>
              </a:rPr>
              <a:t> P (2017) Climate change and global food systems : Potential impacts on food security and undernutrition. Annual Review of Public Health 38:259–277. </a:t>
            </a:r>
            <a:r>
              <a:rPr lang="en-US" sz="1100" u="sng" dirty="0">
                <a:solidFill>
                  <a:schemeClr val="dk1"/>
                </a:solidFill>
                <a:latin typeface="Arial"/>
                <a:ea typeface="Arial"/>
                <a:cs typeface="Arial"/>
                <a:sym typeface="Arial"/>
                <a:hlinkClick r:id="rId12"/>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War: Mach KJ, </a:t>
            </a:r>
            <a:r>
              <a:rPr lang="en-US" sz="1100" dirty="0" err="1">
                <a:solidFill>
                  <a:schemeClr val="dk1"/>
                </a:solidFill>
                <a:latin typeface="Arial"/>
                <a:ea typeface="Arial"/>
                <a:cs typeface="Arial"/>
                <a:sym typeface="Arial"/>
              </a:rPr>
              <a:t>Kraan</a:t>
            </a:r>
            <a:r>
              <a:rPr lang="en-US" sz="1100" dirty="0">
                <a:solidFill>
                  <a:schemeClr val="dk1"/>
                </a:solidFill>
                <a:latin typeface="Arial"/>
                <a:ea typeface="Arial"/>
                <a:cs typeface="Arial"/>
                <a:sym typeface="Arial"/>
              </a:rPr>
              <a:t> CM, </a:t>
            </a:r>
            <a:r>
              <a:rPr lang="en-US" sz="1100" dirty="0" err="1">
                <a:solidFill>
                  <a:schemeClr val="dk1"/>
                </a:solidFill>
                <a:latin typeface="Arial"/>
                <a:ea typeface="Arial"/>
                <a:cs typeface="Arial"/>
                <a:sym typeface="Arial"/>
              </a:rPr>
              <a:t>Adger</a:t>
            </a:r>
            <a:r>
              <a:rPr lang="en-US" sz="1100" dirty="0">
                <a:solidFill>
                  <a:schemeClr val="dk1"/>
                </a:solidFill>
                <a:latin typeface="Arial"/>
                <a:ea typeface="Arial"/>
                <a:cs typeface="Arial"/>
                <a:sym typeface="Arial"/>
              </a:rPr>
              <a:t> N, </a:t>
            </a:r>
            <a:r>
              <a:rPr lang="en-US" sz="1100" dirty="0" err="1">
                <a:solidFill>
                  <a:schemeClr val="dk1"/>
                </a:solidFill>
                <a:latin typeface="Arial"/>
                <a:ea typeface="Arial"/>
                <a:cs typeface="Arial"/>
                <a:sym typeface="Arial"/>
              </a:rPr>
              <a:t>Buhaug</a:t>
            </a:r>
            <a:r>
              <a:rPr lang="en-US" sz="1100" dirty="0">
                <a:solidFill>
                  <a:schemeClr val="dk1"/>
                </a:solidFill>
                <a:latin typeface="Arial"/>
                <a:ea typeface="Arial"/>
                <a:cs typeface="Arial"/>
                <a:sym typeface="Arial"/>
              </a:rPr>
              <a:t> H, Burke M, Fearon JD (2019) Climate as a risk factor for armed conflict. Nature 571:193–197. </a:t>
            </a:r>
            <a:r>
              <a:rPr lang="en-US" sz="1100" u="sng" dirty="0">
                <a:solidFill>
                  <a:schemeClr val="dk1"/>
                </a:solidFill>
                <a:latin typeface="Arial"/>
                <a:ea typeface="Arial"/>
                <a:cs typeface="Arial"/>
                <a:sym typeface="Arial"/>
                <a:hlinkClick r:id="rId13"/>
              </a:rPr>
              <a:t>pdf</a:t>
            </a:r>
            <a:endParaRPr dirty="0"/>
          </a:p>
          <a:p>
            <a:pPr marL="0" marR="0" lvl="0" indent="0" algn="l" rtl="0">
              <a:lnSpc>
                <a:spcPct val="100000"/>
              </a:lnSpc>
              <a:spcBef>
                <a:spcPts val="1200"/>
              </a:spcBef>
              <a:spcAft>
                <a:spcPts val="0"/>
              </a:spcAft>
              <a:buClr>
                <a:schemeClr val="dk1"/>
              </a:buClr>
              <a:buSzPts val="1100"/>
              <a:buFont typeface="Arial"/>
              <a:buNone/>
            </a:pPr>
            <a:endParaRPr sz="1100" b="0" i="0" u="none" strike="noStrik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dirty="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b="0" dirty="0">
              <a:latin typeface="Arial"/>
              <a:ea typeface="Arial"/>
              <a:cs typeface="Arial"/>
              <a:sym typeface="Arial"/>
            </a:endParaRPr>
          </a:p>
        </p:txBody>
      </p:sp>
      <p:sp>
        <p:nvSpPr>
          <p:cNvPr id="1573" name="Google Shape;157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23</a:t>
            </a:fld>
            <a:endParaRPr>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Das ist nur eine Extrapolation dessen, was wir bereits wissen, aber es gibt Grund zu der Annahme, dass die Zustandsänderung nicht linear sein könnte.... dass es tatsächlich sein könnte, dass es einen beschleunigenden Effekt gibt. Wir wissen das, weil wir wissen, dass es bestimmte Faktoren des Klimawandels gibt. Eine davon ist, dass es Rückkopplungsschleifen gibt, die mit dem Einfluss von Eis auf die Erdtemperatur zu tun haben. An den Polen ist noch ziemlich viel Eis - wir schmelzen es schnell, aber es ist immer noch ziemlich viel - und es kühlt die Erde ganz erheblich. Wenn das Sonnenlicht das weiße Eis erreicht, reflektiert es sich wieder nach außen, und ein Teil davon gelangt wieder ins All. Während wir die Eiskappen schrumpfen und diesen Bereich durch Land und Wasser ersetzen, absorbiert die Erde diese Wärme, anstatt sie zu reflektieren, und das beschleunigt die Rate des Eisverlustes und beschleunigt das Schmelzen des Eises und so weiter und so fort - so erhält man eine lokale, sehr schnelle Zunahme der Erwärmung. Und tatsächlich erwärmen sich die Pole viel schneller als alle anderen Teile des Planeten - auf ein außergewöhnliches Niveau. Wir haben zum Beispiel in der Arktis Temperaturen gesehen, die bis zu 30 Grad höher sind, als sie für diese Jahreszeit sein sollten. </a:t>
            </a:r>
            <a:r>
              <a:rPr lang="en-US" dirty="0"/>
              <a:t>The other thing is that there’s this possibility that we will unleash new phenomena that we haven’t seen yet, and one thing that’s been causing quite a lot of discussion and concern is that we have discovered that underneath the permafrost and underneath the sea ice at the poles there are locked some unknown number of millions or billions of </a:t>
            </a:r>
            <a:r>
              <a:rPr lang="en-US" dirty="0" err="1"/>
              <a:t>tonnes</a:t>
            </a:r>
            <a:r>
              <a:rPr lang="en-US" dirty="0"/>
              <a:t> of methane. Now methane is a very potent greenhouse gas – it’s much more potent than carbon dioxide – and we don’t know how much methane is under there or how much is going to get released. But if it were all to be released there’s the possibility that we can massively accelerate the rate of global warming. So that curve may actually become very much steeper.”</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US" sz="1100" dirty="0">
                <a:solidFill>
                  <a:schemeClr val="dk1"/>
                </a:solidFill>
                <a:latin typeface="Arial"/>
                <a:ea typeface="Arial"/>
                <a:cs typeface="Arial"/>
                <a:sym typeface="Arial"/>
              </a:rPr>
              <a:t>• Christensen TR, Arora VK, Gauss M, </a:t>
            </a:r>
            <a:r>
              <a:rPr lang="en-US" sz="1100" dirty="0" err="1">
                <a:solidFill>
                  <a:schemeClr val="dk1"/>
                </a:solidFill>
                <a:latin typeface="Arial"/>
                <a:ea typeface="Arial"/>
                <a:cs typeface="Arial"/>
                <a:sym typeface="Arial"/>
              </a:rPr>
              <a:t>Höglund-isa</a:t>
            </a:r>
            <a:r>
              <a:rPr lang="en-US" sz="1100" dirty="0">
                <a:solidFill>
                  <a:schemeClr val="dk1"/>
                </a:solidFill>
                <a:latin typeface="Arial"/>
                <a:ea typeface="Arial"/>
                <a:cs typeface="Arial"/>
                <a:sym typeface="Arial"/>
              </a:rPr>
              <a:t> L (2019) Tracing the climate signal : mitigation of anthropogenic methane emissions can outweigh a large Arctic natural emission increase. Sci Rep 9:1–8. </a:t>
            </a:r>
            <a:r>
              <a:rPr lang="en-US" sz="1100" u="sng" dirty="0">
                <a:solidFill>
                  <a:schemeClr val="dk1"/>
                </a:solidFill>
                <a:latin typeface="Arial"/>
                <a:ea typeface="Arial"/>
                <a:cs typeface="Arial"/>
                <a:sym typeface="Arial"/>
                <a:hlinkClick r:id="rId3"/>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Damm</a:t>
            </a:r>
            <a:r>
              <a:rPr lang="en-US" sz="1100" dirty="0">
                <a:solidFill>
                  <a:schemeClr val="dk1"/>
                </a:solidFill>
                <a:latin typeface="Arial"/>
                <a:ea typeface="Arial"/>
                <a:cs typeface="Arial"/>
                <a:sym typeface="Arial"/>
              </a:rPr>
              <a:t> E, </a:t>
            </a:r>
            <a:r>
              <a:rPr lang="en-US" sz="1100" dirty="0" err="1">
                <a:solidFill>
                  <a:schemeClr val="dk1"/>
                </a:solidFill>
                <a:latin typeface="Arial"/>
                <a:ea typeface="Arial"/>
                <a:cs typeface="Arial"/>
                <a:sym typeface="Arial"/>
              </a:rPr>
              <a:t>Rudels</a:t>
            </a:r>
            <a:r>
              <a:rPr lang="en-US" sz="1100" dirty="0">
                <a:solidFill>
                  <a:schemeClr val="dk1"/>
                </a:solidFill>
                <a:latin typeface="Arial"/>
                <a:ea typeface="Arial"/>
                <a:cs typeface="Arial"/>
                <a:sym typeface="Arial"/>
              </a:rPr>
              <a:t> B, Schauer U, Mau S, </a:t>
            </a:r>
            <a:r>
              <a:rPr lang="en-US" sz="1100" dirty="0" err="1">
                <a:solidFill>
                  <a:schemeClr val="dk1"/>
                </a:solidFill>
                <a:latin typeface="Arial"/>
                <a:ea typeface="Arial"/>
                <a:cs typeface="Arial"/>
                <a:sym typeface="Arial"/>
              </a:rPr>
              <a:t>Dieckmann</a:t>
            </a:r>
            <a:r>
              <a:rPr lang="en-US" sz="1100" dirty="0">
                <a:solidFill>
                  <a:schemeClr val="dk1"/>
                </a:solidFill>
                <a:latin typeface="Arial"/>
                <a:ea typeface="Arial"/>
                <a:cs typeface="Arial"/>
                <a:sym typeface="Arial"/>
              </a:rPr>
              <a:t> G (2015) Methane excess in Arctic surface water-triggered by sea ice formation and melting. Sci Rep 5:1–9 Available at: </a:t>
            </a:r>
            <a:r>
              <a:rPr lang="en-US" sz="1100" u="sng" dirty="0">
                <a:solidFill>
                  <a:schemeClr val="dk1"/>
                </a:solidFill>
                <a:latin typeface="Arial"/>
                <a:ea typeface="Arial"/>
                <a:cs typeface="Arial"/>
                <a:sym typeface="Arial"/>
                <a:hlinkClick r:id="rId4"/>
              </a:rPr>
              <a:t>http://dx.doi.org/10.1038/srep16179</a:t>
            </a:r>
            <a:r>
              <a:rPr lang="en-US" sz="1100" dirty="0">
                <a:solidFill>
                  <a:schemeClr val="dk1"/>
                </a:solidFill>
                <a:latin typeface="Arial"/>
                <a:ea typeface="Arial"/>
                <a:cs typeface="Arial"/>
                <a:sym typeface="Arial"/>
              </a:rPr>
              <a:t>. </a:t>
            </a:r>
            <a:r>
              <a:rPr lang="en-US" sz="1100" u="sng" dirty="0">
                <a:solidFill>
                  <a:schemeClr val="dk1"/>
                </a:solidFill>
                <a:latin typeface="Arial"/>
                <a:ea typeface="Arial"/>
                <a:cs typeface="Arial"/>
                <a:sym typeface="Arial"/>
                <a:hlinkClick r:id="rId5"/>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James RH, Bousquet P, Bussmann I, Haeckel M, </a:t>
            </a:r>
            <a:r>
              <a:rPr lang="en-US" sz="1100" dirty="0" err="1">
                <a:solidFill>
                  <a:schemeClr val="dk1"/>
                </a:solidFill>
                <a:latin typeface="Arial"/>
                <a:ea typeface="Arial"/>
                <a:cs typeface="Arial"/>
                <a:sym typeface="Arial"/>
              </a:rPr>
              <a:t>Kipfer</a:t>
            </a:r>
            <a:r>
              <a:rPr lang="en-US" sz="1100" dirty="0">
                <a:solidFill>
                  <a:schemeClr val="dk1"/>
                </a:solidFill>
                <a:latin typeface="Arial"/>
                <a:ea typeface="Arial"/>
                <a:cs typeface="Arial"/>
                <a:sym typeface="Arial"/>
              </a:rPr>
              <a:t> R, Leifer I, Niemann H, Ostrovsky I, </a:t>
            </a:r>
            <a:r>
              <a:rPr lang="en-US" sz="1100" dirty="0" err="1">
                <a:solidFill>
                  <a:schemeClr val="dk1"/>
                </a:solidFill>
                <a:latin typeface="Arial"/>
                <a:ea typeface="Arial"/>
                <a:cs typeface="Arial"/>
                <a:sym typeface="Arial"/>
              </a:rPr>
              <a:t>Piskozub</a:t>
            </a:r>
            <a:r>
              <a:rPr lang="en-US" sz="1100" dirty="0">
                <a:solidFill>
                  <a:schemeClr val="dk1"/>
                </a:solidFill>
                <a:latin typeface="Arial"/>
                <a:ea typeface="Arial"/>
                <a:cs typeface="Arial"/>
                <a:sym typeface="Arial"/>
              </a:rPr>
              <a:t> J, </a:t>
            </a:r>
            <a:r>
              <a:rPr lang="en-US" sz="1100" dirty="0" err="1">
                <a:solidFill>
                  <a:schemeClr val="dk1"/>
                </a:solidFill>
                <a:latin typeface="Arial"/>
                <a:ea typeface="Arial"/>
                <a:cs typeface="Arial"/>
                <a:sym typeface="Arial"/>
              </a:rPr>
              <a:t>Rehder</a:t>
            </a:r>
            <a:r>
              <a:rPr lang="en-US" sz="1100" dirty="0">
                <a:solidFill>
                  <a:schemeClr val="dk1"/>
                </a:solidFill>
                <a:latin typeface="Arial"/>
                <a:ea typeface="Arial"/>
                <a:cs typeface="Arial"/>
                <a:sym typeface="Arial"/>
              </a:rPr>
              <a:t> G, </a:t>
            </a:r>
            <a:r>
              <a:rPr lang="en-US" sz="1100" dirty="0" err="1">
                <a:solidFill>
                  <a:schemeClr val="dk1"/>
                </a:solidFill>
                <a:latin typeface="Arial"/>
                <a:ea typeface="Arial"/>
                <a:cs typeface="Arial"/>
                <a:sym typeface="Arial"/>
              </a:rPr>
              <a:t>Treude</a:t>
            </a:r>
            <a:r>
              <a:rPr lang="en-US" sz="1100" dirty="0">
                <a:solidFill>
                  <a:schemeClr val="dk1"/>
                </a:solidFill>
                <a:latin typeface="Arial"/>
                <a:ea typeface="Arial"/>
                <a:cs typeface="Arial"/>
                <a:sym typeface="Arial"/>
              </a:rPr>
              <a:t> T (2016) Effects of climate change on methane emissions from seafloor sediments in the Arctic Ocean : A review. </a:t>
            </a:r>
            <a:r>
              <a:rPr lang="en-US" sz="1100" dirty="0" err="1">
                <a:solidFill>
                  <a:schemeClr val="dk1"/>
                </a:solidFill>
                <a:latin typeface="Arial"/>
                <a:ea typeface="Arial"/>
                <a:cs typeface="Arial"/>
                <a:sym typeface="Arial"/>
              </a:rPr>
              <a:t>Limnol</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Oceanogr</a:t>
            </a:r>
            <a:r>
              <a:rPr lang="en-US" sz="1100" dirty="0">
                <a:solidFill>
                  <a:schemeClr val="dk1"/>
                </a:solidFill>
                <a:latin typeface="Arial"/>
                <a:ea typeface="Arial"/>
                <a:cs typeface="Arial"/>
                <a:sym typeface="Arial"/>
              </a:rPr>
              <a:t> 61:283–299. </a:t>
            </a:r>
            <a:r>
              <a:rPr lang="en-US" sz="1100" u="sng" dirty="0">
                <a:solidFill>
                  <a:schemeClr val="dk1"/>
                </a:solidFill>
                <a:latin typeface="Arial"/>
                <a:ea typeface="Arial"/>
                <a:cs typeface="Arial"/>
                <a:sym typeface="Arial"/>
                <a:hlinkClick r:id="rId6"/>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Ruppel CG, Kessler JD (2017) The interaction of climate change and methane hydrates. Rev Geophys:126–168. </a:t>
            </a:r>
            <a:r>
              <a:rPr lang="en-US" sz="1100" u="sng" dirty="0">
                <a:solidFill>
                  <a:schemeClr val="dk1"/>
                </a:solidFill>
                <a:latin typeface="Arial"/>
                <a:ea typeface="Arial"/>
                <a:cs typeface="Arial"/>
                <a:sym typeface="Arial"/>
                <a:hlinkClick r:id="rId7"/>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Saunois</a:t>
            </a:r>
            <a:r>
              <a:rPr lang="en-US" sz="1100" dirty="0">
                <a:solidFill>
                  <a:schemeClr val="dk1"/>
                </a:solidFill>
                <a:latin typeface="Arial"/>
                <a:ea typeface="Arial"/>
                <a:cs typeface="Arial"/>
                <a:sym typeface="Arial"/>
              </a:rPr>
              <a:t> M, Bousquet P, Poulter B, </a:t>
            </a:r>
            <a:r>
              <a:rPr lang="en-US" sz="1100" dirty="0" err="1">
                <a:solidFill>
                  <a:schemeClr val="dk1"/>
                </a:solidFill>
                <a:latin typeface="Arial"/>
                <a:ea typeface="Arial"/>
                <a:cs typeface="Arial"/>
                <a:sym typeface="Arial"/>
              </a:rPr>
              <a:t>Peregon</a:t>
            </a:r>
            <a:r>
              <a:rPr lang="en-US" sz="1100" dirty="0">
                <a:solidFill>
                  <a:schemeClr val="dk1"/>
                </a:solidFill>
                <a:latin typeface="Arial"/>
                <a:ea typeface="Arial"/>
                <a:cs typeface="Arial"/>
                <a:sym typeface="Arial"/>
              </a:rPr>
              <a:t> A, </a:t>
            </a:r>
            <a:r>
              <a:rPr lang="en-US" sz="1100" dirty="0" err="1">
                <a:solidFill>
                  <a:schemeClr val="dk1"/>
                </a:solidFill>
                <a:latin typeface="Arial"/>
                <a:ea typeface="Arial"/>
                <a:cs typeface="Arial"/>
                <a:sym typeface="Arial"/>
              </a:rPr>
              <a:t>Ciais</a:t>
            </a:r>
            <a:r>
              <a:rPr lang="en-US" sz="1100" dirty="0">
                <a:solidFill>
                  <a:schemeClr val="dk1"/>
                </a:solidFill>
                <a:latin typeface="Arial"/>
                <a:ea typeface="Arial"/>
                <a:cs typeface="Arial"/>
                <a:sym typeface="Arial"/>
              </a:rPr>
              <a:t> P, </a:t>
            </a:r>
            <a:r>
              <a:rPr lang="en-US" sz="1100" dirty="0" err="1">
                <a:solidFill>
                  <a:schemeClr val="dk1"/>
                </a:solidFill>
                <a:latin typeface="Arial"/>
                <a:ea typeface="Arial"/>
                <a:cs typeface="Arial"/>
                <a:sym typeface="Arial"/>
              </a:rPr>
              <a:t>Canadell</a:t>
            </a:r>
            <a:r>
              <a:rPr lang="en-US" sz="1100" dirty="0">
                <a:solidFill>
                  <a:schemeClr val="dk1"/>
                </a:solidFill>
                <a:latin typeface="Arial"/>
                <a:ea typeface="Arial"/>
                <a:cs typeface="Arial"/>
                <a:sym typeface="Arial"/>
              </a:rPr>
              <a:t> JG, </a:t>
            </a:r>
            <a:r>
              <a:rPr lang="en-US" sz="1100" dirty="0" err="1">
                <a:solidFill>
                  <a:schemeClr val="dk1"/>
                </a:solidFill>
                <a:latin typeface="Arial"/>
                <a:ea typeface="Arial"/>
                <a:cs typeface="Arial"/>
                <a:sym typeface="Arial"/>
              </a:rPr>
              <a:t>Dlugokencky</a:t>
            </a:r>
            <a:r>
              <a:rPr lang="en-US" sz="1100" dirty="0">
                <a:solidFill>
                  <a:schemeClr val="dk1"/>
                </a:solidFill>
                <a:latin typeface="Arial"/>
                <a:ea typeface="Arial"/>
                <a:cs typeface="Arial"/>
                <a:sym typeface="Arial"/>
              </a:rPr>
              <a:t> EJ, </a:t>
            </a:r>
            <a:r>
              <a:rPr lang="en-US" sz="1100" dirty="0" err="1">
                <a:solidFill>
                  <a:schemeClr val="dk1"/>
                </a:solidFill>
                <a:latin typeface="Arial"/>
                <a:ea typeface="Arial"/>
                <a:cs typeface="Arial"/>
                <a:sym typeface="Arial"/>
              </a:rPr>
              <a:t>Etiope</a:t>
            </a:r>
            <a:r>
              <a:rPr lang="en-US" sz="1100" dirty="0">
                <a:solidFill>
                  <a:schemeClr val="dk1"/>
                </a:solidFill>
                <a:latin typeface="Arial"/>
                <a:ea typeface="Arial"/>
                <a:cs typeface="Arial"/>
                <a:sym typeface="Arial"/>
              </a:rPr>
              <a:t> G, </a:t>
            </a:r>
            <a:r>
              <a:rPr lang="en-US" sz="1100" dirty="0" err="1">
                <a:solidFill>
                  <a:schemeClr val="dk1"/>
                </a:solidFill>
                <a:latin typeface="Arial"/>
                <a:ea typeface="Arial"/>
                <a:cs typeface="Arial"/>
                <a:sym typeface="Arial"/>
              </a:rPr>
              <a:t>Bastviken</a:t>
            </a:r>
            <a:r>
              <a:rPr lang="en-US" sz="1100" dirty="0">
                <a:solidFill>
                  <a:schemeClr val="dk1"/>
                </a:solidFill>
                <a:latin typeface="Arial"/>
                <a:ea typeface="Arial"/>
                <a:cs typeface="Arial"/>
                <a:sym typeface="Arial"/>
              </a:rPr>
              <a:t> D (2016) The global </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methane budget 2000 – 2012. Earth Syst Sci Data, 8:697–751. </a:t>
            </a:r>
            <a:r>
              <a:rPr lang="en-US" sz="1100" u="sng" dirty="0">
                <a:solidFill>
                  <a:schemeClr val="dk1"/>
                </a:solidFill>
                <a:latin typeface="Arial"/>
                <a:ea typeface="Arial"/>
                <a:cs typeface="Arial"/>
                <a:sym typeface="Arial"/>
                <a:hlinkClick r:id="rId8"/>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r>
              <a:rPr lang="en-US" sz="1100" dirty="0">
                <a:solidFill>
                  <a:schemeClr val="dk1"/>
                </a:solidFill>
                <a:latin typeface="Arial"/>
                <a:ea typeface="Arial"/>
                <a:cs typeface="Arial"/>
                <a:sym typeface="Arial"/>
              </a:rPr>
              <a:t>• Schaefer K, </a:t>
            </a:r>
            <a:r>
              <a:rPr lang="en-US" sz="1100" dirty="0" err="1">
                <a:solidFill>
                  <a:schemeClr val="dk1"/>
                </a:solidFill>
                <a:latin typeface="Arial"/>
                <a:ea typeface="Arial"/>
                <a:cs typeface="Arial"/>
                <a:sym typeface="Arial"/>
              </a:rPr>
              <a:t>Lantuit</a:t>
            </a:r>
            <a:r>
              <a:rPr lang="en-US" sz="1100" dirty="0">
                <a:solidFill>
                  <a:schemeClr val="dk1"/>
                </a:solidFill>
                <a:latin typeface="Arial"/>
                <a:ea typeface="Arial"/>
                <a:cs typeface="Arial"/>
                <a:sym typeface="Arial"/>
              </a:rPr>
              <a:t> H, </a:t>
            </a:r>
            <a:r>
              <a:rPr lang="en-US" sz="1100" dirty="0" err="1">
                <a:solidFill>
                  <a:schemeClr val="dk1"/>
                </a:solidFill>
                <a:latin typeface="Arial"/>
                <a:ea typeface="Arial"/>
                <a:cs typeface="Arial"/>
                <a:sym typeface="Arial"/>
              </a:rPr>
              <a:t>Romanovsky</a:t>
            </a:r>
            <a:r>
              <a:rPr lang="en-US" sz="1100" dirty="0">
                <a:solidFill>
                  <a:schemeClr val="dk1"/>
                </a:solidFill>
                <a:latin typeface="Arial"/>
                <a:ea typeface="Arial"/>
                <a:cs typeface="Arial"/>
                <a:sym typeface="Arial"/>
              </a:rPr>
              <a:t> VE (2014) The impact of the permafrost carbon feedback on global climate. Environ Res Lett 9:085003. </a:t>
            </a:r>
            <a:r>
              <a:rPr lang="en-US" sz="1100" u="sng" dirty="0">
                <a:solidFill>
                  <a:schemeClr val="dk1"/>
                </a:solidFill>
                <a:latin typeface="Arial"/>
                <a:ea typeface="Arial"/>
                <a:cs typeface="Arial"/>
                <a:sym typeface="Arial"/>
                <a:hlinkClick r:id="rId9"/>
              </a:rPr>
              <a:t>pdf</a:t>
            </a:r>
            <a:endParaRPr sz="1100" dirty="0">
              <a:solidFill>
                <a:schemeClr val="dk1"/>
              </a:solidFill>
              <a:latin typeface="Arial"/>
              <a:ea typeface="Arial"/>
              <a:cs typeface="Arial"/>
              <a:sym typeface="Arial"/>
            </a:endParaRPr>
          </a:p>
          <a:p>
            <a:pPr marL="0" lvl="0" indent="0" algn="l" rtl="0">
              <a:spcBef>
                <a:spcPts val="1200"/>
              </a:spcBef>
              <a:spcAft>
                <a:spcPts val="0"/>
              </a:spcAft>
              <a:buNone/>
            </a:pPr>
            <a:endParaRPr dirty="0"/>
          </a:p>
          <a:p>
            <a:pPr marL="0" lvl="0" indent="0" algn="l" rtl="0">
              <a:spcBef>
                <a:spcPts val="1200"/>
              </a:spcBef>
              <a:spcAft>
                <a:spcPts val="0"/>
              </a:spcAft>
              <a:buNone/>
            </a:pPr>
            <a:endParaRPr sz="1100" b="0" i="0" dirty="0">
              <a:solidFill>
                <a:schemeClr val="dk1"/>
              </a:solidFill>
              <a:latin typeface="Arial"/>
              <a:ea typeface="Arial"/>
              <a:cs typeface="Arial"/>
              <a:sym typeface="Arial"/>
            </a:endParaRPr>
          </a:p>
          <a:p>
            <a:pPr marL="0" lvl="0" indent="0" algn="l" rtl="0">
              <a:spcBef>
                <a:spcPts val="1200"/>
              </a:spcBef>
              <a:spcAft>
                <a:spcPts val="0"/>
              </a:spcAft>
              <a:buNone/>
            </a:pPr>
            <a:r>
              <a:rPr lang="en-US" sz="1100" b="0" i="0" dirty="0">
                <a:solidFill>
                  <a:schemeClr val="dk1"/>
                </a:solidFill>
                <a:latin typeface="Arial"/>
                <a:ea typeface="Arial"/>
                <a:cs typeface="Arial"/>
                <a:sym typeface="Arial"/>
              </a:rPr>
              <a:t/>
            </a:r>
            <a:br>
              <a:rPr lang="en-US" sz="1100" b="0" i="0" dirty="0">
                <a:solidFill>
                  <a:schemeClr val="dk1"/>
                </a:solidFill>
                <a:latin typeface="Arial"/>
                <a:ea typeface="Arial"/>
                <a:cs typeface="Arial"/>
                <a:sym typeface="Arial"/>
              </a:rPr>
            </a:br>
            <a:endParaRPr sz="1100" b="0" i="0" dirty="0">
              <a:solidFill>
                <a:schemeClr val="dk1"/>
              </a:solidFill>
              <a:latin typeface="Arial"/>
              <a:ea typeface="Arial"/>
              <a:cs typeface="Arial"/>
              <a:sym typeface="Arial"/>
            </a:endParaRPr>
          </a:p>
          <a:p>
            <a:pPr marL="0" lvl="0" indent="0" algn="l" rtl="0">
              <a:spcBef>
                <a:spcPts val="1200"/>
              </a:spcBef>
              <a:spcAft>
                <a:spcPts val="0"/>
              </a:spcAft>
              <a:buNone/>
            </a:pPr>
            <a:endParaRPr dirty="0"/>
          </a:p>
        </p:txBody>
      </p:sp>
      <p:sp>
        <p:nvSpPr>
          <p:cNvPr id="1589" name="Google Shape;158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24</a:t>
            </a:fld>
            <a:endParaRPr>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054C40FF-58A8-4412-9887-769269949DBA}"/>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4098" name="Text Box 2">
            <a:extLst>
              <a:ext uri="{FF2B5EF4-FFF2-40B4-BE49-F238E27FC236}">
                <a16:creationId xmlns:a16="http://schemas.microsoft.com/office/drawing/2014/main" id="{B7FCA9EC-446B-4682-9BEC-39F118F1434D}"/>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a:latin typeface="Arial" panose="020B0604020202020204" pitchFamily="34" charset="0"/>
                <a:cs typeface="msgothic" charset="0"/>
              </a:rPr>
              <a:t>Global map of potential tipping cascades. The individual tipping elements are color- coded according to estimated thresholds in global average surface temperature (tipping points) (12, 34). Arrows show the potential interactions among the tipping elements based on expert elicitation that could generate cascades. Note that, although the risk for tipping (loss of) the East Antarctic Ice Sheet is proposed at &gt;5 °C, some marine-based sectors in East Antarctica may be vulnerable at lower temperatures (35–38).</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8C5DFC0A-B21D-40FC-9190-E744AE764729}"/>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4098" name="Text Box 2">
            <a:extLst>
              <a:ext uri="{FF2B5EF4-FFF2-40B4-BE49-F238E27FC236}">
                <a16:creationId xmlns:a16="http://schemas.microsoft.com/office/drawing/2014/main" id="{B3F0FF59-97C6-4103-BCF0-8BBFBE3E0AA8}"/>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a:latin typeface="Arial" panose="020B0604020202020204" pitchFamily="34" charset="0"/>
                <a:cs typeface="msgothic" charset="0"/>
              </a:rPr>
              <a:t>A schematic illustration of possible future pathways of the climate against the background of the typical glacial–interglacial cycles (</a:t>
            </a:r>
            <a:r>
              <a:rPr lang="en-GB" altLang="de-DE" i="1">
                <a:latin typeface="Arial" panose="020B0604020202020204" pitchFamily="34" charset="0"/>
                <a:cs typeface="msgothic" charset="0"/>
              </a:rPr>
              <a:t>Lower Left</a:t>
            </a:r>
            <a:r>
              <a:rPr lang="en-GB" altLang="de-DE">
                <a:latin typeface="Arial" panose="020B0604020202020204" pitchFamily="34" charset="0"/>
                <a:cs typeface="msgothic" charset="0"/>
              </a:rPr>
              <a:t>). The interglacial state of the Earth System is at the top of the glacial–interglacial cycle, while the glacial state is at the bottom. Sea level follows temperature change relatively slowly through thermal expansion and the melting of glaciers and ice caps. The horizontal line in the middle of the figure represents the preindustrial temperature level, and the current position of the Earth System is shown by the small sphere on the red line close to the divergence between the Stabilized Earth and Hothouse Earth pathways. The proposed planetary threshold at ∼2 °C above the preindustrial level is also shown. The letters along the Stabilized Earth/Hothouse Earth pathways represent four time periods in Earth’s recent past that may give insights into positions along these pathways (</a:t>
            </a:r>
            <a:r>
              <a:rPr lang="en-GB" altLang="de-DE" i="1">
                <a:latin typeface="Arial" panose="020B0604020202020204" pitchFamily="34" charset="0"/>
                <a:cs typeface="msgothic" charset="0"/>
              </a:rPr>
              <a:t>SI Appendix</a:t>
            </a:r>
            <a:r>
              <a:rPr lang="en-GB" altLang="de-DE">
                <a:latin typeface="Arial" panose="020B0604020202020204" pitchFamily="34" charset="0"/>
                <a:cs typeface="msgothic" charset="0"/>
              </a:rPr>
              <a:t>): A, Mid-Holocene; B, Eemian; C, Mid-Pliocene; and D, Mid-Miocene. Their positions on the pathway are approximate only. Their temperature ranges relative to preindustrial are given in </a:t>
            </a:r>
            <a:r>
              <a:rPr lang="en-GB" altLang="de-DE" i="1">
                <a:latin typeface="Arial" panose="020B0604020202020204" pitchFamily="34" charset="0"/>
                <a:cs typeface="msgothic" charset="0"/>
              </a:rPr>
              <a:t>SI Appendix</a:t>
            </a:r>
            <a:r>
              <a:rPr lang="en-GB" altLang="de-DE">
                <a:latin typeface="Arial" panose="020B0604020202020204" pitchFamily="34" charset="0"/>
                <a:cs typeface="msgothic" charset="0"/>
              </a:rPr>
              <a:t>, Table S1.</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9" name="Google Shape;159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“Now that was climate, but climate is only part of the problem.”</a:t>
            </a:r>
            <a:endParaRPr/>
          </a:p>
        </p:txBody>
      </p:sp>
      <p:sp>
        <p:nvSpPr>
          <p:cNvPr id="1600" name="Google Shape;160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27</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0" name="Google Shape;161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“The other part of the problem is the biosphere that I mentioned – the ecology, the shell of living things that sustains us.”</a:t>
            </a:r>
            <a:endParaRPr/>
          </a:p>
        </p:txBody>
      </p:sp>
      <p:sp>
        <p:nvSpPr>
          <p:cNvPr id="1611" name="Google Shape;161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28</a:t>
            </a:fld>
            <a:endParaRPr>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9" name="Google Shape;161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“The living things are partly on the land and partly in the oceans and we are managing to destroy both of those things with our industrialisation.”</a:t>
            </a:r>
            <a:endParaRPr/>
          </a:p>
          <a:p>
            <a:pPr marL="0" lvl="0" indent="0" algn="l" rtl="0">
              <a:spcBef>
                <a:spcPts val="1200"/>
              </a:spcBef>
              <a:spcAft>
                <a:spcPts val="0"/>
              </a:spcAft>
              <a:buClr>
                <a:schemeClr val="dk1"/>
              </a:buClr>
              <a:buSzPts val="1100"/>
              <a:buFont typeface="Arial"/>
              <a:buNone/>
            </a:pPr>
            <a:endParaRPr sz="1100" b="0" i="0" u="none" strike="noStrike">
              <a:solidFill>
                <a:schemeClr val="dk1"/>
              </a:solidFill>
              <a:latin typeface="Arial"/>
              <a:ea typeface="Arial"/>
              <a:cs typeface="Arial"/>
              <a:sym typeface="Arial"/>
            </a:endParaRPr>
          </a:p>
        </p:txBody>
      </p:sp>
      <p:sp>
        <p:nvSpPr>
          <p:cNvPr id="1620" name="Google Shape;162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29</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5" name="Google Shape;134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r>
              <a:rPr lang="de-AT" dirty="0"/>
              <a:t>(aus dem Transkript) "Also nur zu Beginn mit einer sehr kurzen Einführung - ich komme auf die </a:t>
            </a:r>
            <a:r>
              <a:rPr lang="de-AT" dirty="0" err="1"/>
              <a:t>Extinction</a:t>
            </a:r>
            <a:r>
              <a:rPr lang="de-AT" dirty="0"/>
              <a:t> Rebellion zurück und erzähle Ihnen später viel mehr darüber, aber - was wir sind, ist eine gewaltfreie zivile Protestorganisation. Wir sind eine Organisation, die sich aus gewöhnlichen Menschen zusammensetzt.... einfach nur aus gewöhnlichen gesetzestreuen Steuerzahlern... Ich bin Universitätsprofessor, es gibt viele Ärzte, Anwälte, Straßenreiniger, Lehrer.... was auch immer - wenn man jemanden nach dem Zufallsprinzip von der Straße holt, stehen die Chancen gut, dass er </a:t>
            </a:r>
            <a:r>
              <a:rPr lang="de-AT" dirty="0" err="1"/>
              <a:t>inExtinction</a:t>
            </a:r>
            <a:r>
              <a:rPr lang="de-AT" dirty="0"/>
              <a:t> Rebellion ist. Wir sind also normale Bürger - nicht besonders rebellisch. Aber wir haben beschlossen, zu rebellieren - und ich werde dir sagen, warum. Was wir tun wollen, ist, die Menschheit vor dem Aussterben zu bewahren, im Wesentlichen."</a:t>
            </a:r>
            <a:endParaRPr dirty="0"/>
          </a:p>
        </p:txBody>
      </p:sp>
      <p:sp>
        <p:nvSpPr>
          <p:cNvPr id="1346" name="Google Shape;134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a:t>
            </a:fld>
            <a:endParaRPr>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0" name="Google Shape;163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Einer der großen Treiber der Landnutzung war die Notwendigkeit, genügend Nahrung für siebeneinhalb Milliarden Menschen anzubauen - und diese Zahl steigt rapide an, so dass bis 2050 prognostiziert wird, dass es zehn Milliarden von uns bei der derzeitigen Steigerungsrate geben könnte. Um so viele Menschen zu ernähren, mussten wir alle unsere Ressourcen einsetzen - also haben wir riesige Mengen an Land abgeholzt und durch Ackerland ersetzt; wir haben alle Schädlinge ausgerottet, die diese Pflanzen fressen würden, und so haben wir einen Großteil des Insektenlebens zerstört, das normalerweise auf der Erde lebt. Und wir haben den Wald ersetzt, der normalerweise ein Mikroklima aufrechterhält - wir haben ihn durch Pflanzen ersetzt, die ein anderes und nicht annähernd so feuchtes Mikroklima haben."</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Mehr Info unten....Ein großes Problem für die Ökologie der Erde ist, dass eine intensive Landwirtschaft notwendig ist, um die derzeit 7,5 Milliarden Menschen der Erde und ihren zunehmenden Wunsch nach einer hohen Fleisch-/Milchdiät zu unterstützen. Beachten Sie, dass die Bevölkerung immer noch zunimmt und die UNO bis 2050 voraussichtlich 10 Milliarden erreichen wird (https://www.un.org/development/desa/publications/world-population-prospects-2019-highlights.html).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Landwirtschaft nutzt viel Land, das sonst Wälder oder natürliches Grünland wären, und Wasser, das sonst die Ökologie der Flüsse erhalten würde.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Außerdem müssen Pestizide die Insekten in Schach halten und sie daran hindern, Pflanzen zu zerstören. Pestizide haben jedoch weltweit einen katastrophalen Rückgang der Insekten verursacht, der in den nächsten Jahrzehnten zum Aussterben von 40% der weltweiten Insektenarten führen kann https://www.sciencedirect.com/science/article/pii/S0006320718313636 Insekten werden sowohl für die Bestäubung als auch zur Unterstützung von Nahrungsnetzen benötigt. Wenn wir Bestäuber wie Bienen und Schmetterlinge verlieren, dann werden viele Pflanzen aussterben, einschließlich einiger, von denen wir bei der Ernährung abhängig sind.</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Ein Großteil unserer Landwirtschaft produziert Fleisch, das viel mehr Land verbraucht (um Futtermittel zu produzieren) als Pflanzen.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Fleischproduktion verursacht auch viele Kohlenstoffemissionen - eine große Sorge ist das Methan, das von Kühen bei der Verdauung von Gras produziert wird. Die Vereinten Nationen haben geschätzt, dass 14,5 % der vom Menschen verursachten Kohlenstoffemissionen von Nutztieren stammen.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Quelle:</a:t>
            </a:r>
          </a:p>
          <a:p>
            <a:pPr marL="0" lvl="0" indent="0" algn="l" rtl="0">
              <a:spcBef>
                <a:spcPts val="0"/>
              </a:spcBef>
              <a:spcAft>
                <a:spcPts val="0"/>
              </a:spcAft>
              <a:buNone/>
            </a:pPr>
            <a:r>
              <a:rPr lang="de-AT" dirty="0"/>
              <a:t>- </a:t>
            </a:r>
            <a:r>
              <a:rPr lang="de-AT" dirty="0" err="1"/>
              <a:t>Arneth</a:t>
            </a:r>
            <a:r>
              <a:rPr lang="de-AT" dirty="0"/>
              <a:t> A et al. (2019) IPCC-Sonderbericht Klimawandel und Land: Zusammenfassung für politische Entscheidungsträger. </a:t>
            </a:r>
            <a:r>
              <a:rPr lang="de-AT" dirty="0" err="1"/>
              <a:t>pdf</a:t>
            </a:r>
            <a:endParaRPr sz="1100" b="0" i="0" u="none" strike="noStrike" dirty="0">
              <a:solidFill>
                <a:srgbClr val="000000"/>
              </a:solidFill>
              <a:latin typeface="Arial"/>
              <a:ea typeface="Arial"/>
              <a:cs typeface="Arial"/>
              <a:sym typeface="Arial"/>
            </a:endParaRPr>
          </a:p>
        </p:txBody>
      </p:sp>
      <p:sp>
        <p:nvSpPr>
          <p:cNvPr id="1631" name="Google Shape;163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31</a:t>
            </a:fld>
            <a:endParaRPr>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Google Shape;163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“Forests are very very intense carbon sinks – these are plants which grow very rapidly and pull a lot of carbon out of the air and turn it into plant material, and then that plant material dies and forms soil and more-or-less locks up that carbon. </a:t>
            </a:r>
            <a:endParaRPr/>
          </a:p>
          <a:p>
            <a:pPr marL="0" lvl="0" indent="0" algn="l" rtl="0">
              <a:spcBef>
                <a:spcPts val="1200"/>
              </a:spcBef>
              <a:spcAft>
                <a:spcPts val="0"/>
              </a:spcAft>
              <a:buNone/>
            </a:pPr>
            <a:r>
              <a:rPr lang="en-US"/>
              <a:t>And also, because the trees are respiring – they’re metabolising and sending out water and maintaining a moist climate – you get a lot of rainfall around forests which is able to sustain other lifeforms. So where there’s rainforest there’s a lot of carbon drawdown, there’s a lot of oxygen production and there’s a lot of moisture. So forests are very very healthy. </a:t>
            </a:r>
            <a:endParaRPr/>
          </a:p>
          <a:p>
            <a:pPr marL="0" lvl="0" indent="0" algn="l" rtl="0">
              <a:spcBef>
                <a:spcPts val="1200"/>
              </a:spcBef>
              <a:spcAft>
                <a:spcPts val="0"/>
              </a:spcAft>
              <a:buNone/>
            </a:pPr>
            <a:r>
              <a:rPr lang="en-US"/>
              <a:t>When we burn those forests we take that carbon that was locked up in trees and release it into the air, and then when we replace it with crops we’re essentially replacing this very biodiverse system with a monoculture which is very poor in its biodiversity.”</a:t>
            </a:r>
            <a:endParaRPr/>
          </a:p>
          <a:p>
            <a:pPr marL="0" lvl="0" indent="0" algn="l" rtl="0">
              <a:spcBef>
                <a:spcPts val="1200"/>
              </a:spcBef>
              <a:spcAft>
                <a:spcPts val="0"/>
              </a:spcAft>
              <a:buNone/>
            </a:pPr>
            <a:r>
              <a:rPr lang="en-US"/>
              <a:t> </a:t>
            </a:r>
            <a:endParaRPr/>
          </a:p>
          <a:p>
            <a:pPr marL="0" marR="0" lvl="0" indent="0" algn="l" rtl="0">
              <a:lnSpc>
                <a:spcPct val="100000"/>
              </a:lnSpc>
              <a:spcBef>
                <a:spcPts val="0"/>
              </a:spcBef>
              <a:spcAft>
                <a:spcPts val="0"/>
              </a:spcAft>
              <a:buClr>
                <a:schemeClr val="dk1"/>
              </a:buClr>
              <a:buSzPts val="1100"/>
              <a:buFont typeface="Arial"/>
              <a:buNone/>
            </a:pPr>
            <a:r>
              <a:rPr lang="en-US"/>
              <a:t>Source: </a:t>
            </a:r>
            <a:r>
              <a:rPr lang="en-US" sz="1100">
                <a:solidFill>
                  <a:schemeClr val="dk1"/>
                </a:solidFill>
                <a:latin typeface="Arial"/>
                <a:ea typeface="Arial"/>
                <a:cs typeface="Arial"/>
                <a:sym typeface="Arial"/>
              </a:rPr>
              <a:t>• Nobre AD (2014) The Future climate of Amazonia. The Future Climate of Amazonia, Scientific Assessment Report. Sponsored by CCST-INPE, INPA and ARA. São José dos Campos, Brazil. </a:t>
            </a:r>
            <a:r>
              <a:rPr lang="en-US" sz="1100" u="sng">
                <a:solidFill>
                  <a:schemeClr val="dk1"/>
                </a:solidFill>
                <a:latin typeface="Arial"/>
                <a:ea typeface="Arial"/>
                <a:cs typeface="Arial"/>
                <a:sym typeface="Arial"/>
                <a:hlinkClick r:id="rId3"/>
              </a:rPr>
              <a:t>Pdf</a:t>
            </a:r>
            <a:endParaRPr sz="1100" u="sng">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u="sng">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u="none">
                <a:solidFill>
                  <a:schemeClr val="dk1"/>
                </a:solidFill>
                <a:latin typeface="Arial"/>
                <a:ea typeface="Arial"/>
                <a:cs typeface="Arial"/>
                <a:sym typeface="Arial"/>
              </a:rPr>
              <a:t>Note however that rainforests are not the “lungs of the planet” as is sometimes stated: http://www.yadvindermalhi.org/blog/does-the-amazon-provide-20-of-our-oxygen#   and </a:t>
            </a:r>
            <a:r>
              <a:rPr lang="en-US" u="sng">
                <a:solidFill>
                  <a:schemeClr val="hlink"/>
                </a:solidFill>
                <a:hlinkClick r:id="rId4"/>
              </a:rPr>
              <a:t>https://theconversation.com/amazon-fires-are-destructive-but-they-arent-depleting-earths-oxygen-supply-122369</a:t>
            </a:r>
            <a:endParaRPr sz="1100" u="none">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638" name="Google Shape;163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32</a:t>
            </a:fld>
            <a:endParaRPr>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4" name="Google Shape;164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“And the end result of that process, if it’s not managed carefully, is that you take that forest and you turn it into desert, which has a very low ability to sustain life. And it’s very difficult to reverse that process, because you’ve lost all of the moisture from that region.”</a:t>
            </a:r>
            <a:endParaRPr/>
          </a:p>
          <a:p>
            <a:pPr marL="0" lvl="0" indent="0" algn="l" rtl="0">
              <a:spcBef>
                <a:spcPts val="0"/>
              </a:spcBef>
              <a:spcAft>
                <a:spcPts val="0"/>
              </a:spcAft>
              <a:buNone/>
            </a:pPr>
            <a:endParaRPr/>
          </a:p>
          <a:p>
            <a:pPr marL="0" lvl="0" indent="0" algn="l" rtl="0">
              <a:spcBef>
                <a:spcPts val="0"/>
              </a:spcBef>
              <a:spcAft>
                <a:spcPts val="0"/>
              </a:spcAft>
              <a:buNone/>
            </a:pPr>
            <a:r>
              <a:rPr lang="en-US"/>
              <a:t>Source: </a:t>
            </a:r>
            <a:r>
              <a:rPr lang="en-US" sz="1100">
                <a:solidFill>
                  <a:schemeClr val="dk1"/>
                </a:solidFill>
                <a:latin typeface="Arial"/>
                <a:ea typeface="Arial"/>
                <a:cs typeface="Arial"/>
                <a:sym typeface="Arial"/>
              </a:rPr>
              <a:t>Rosenfeld D, Rudich Y, Lahav R (2001) Desert dust suppressing precipitation : A possible desertification feedback loop. Proc Natl Acad Sci U S A 98:5975–5980.</a:t>
            </a:r>
            <a:endParaRPr/>
          </a:p>
          <a:p>
            <a:pPr marL="0" lvl="0" indent="0" algn="l" rtl="0">
              <a:spcBef>
                <a:spcPts val="0"/>
              </a:spcBef>
              <a:spcAft>
                <a:spcPts val="0"/>
              </a:spcAft>
              <a:buNone/>
            </a:pPr>
            <a:endParaRPr/>
          </a:p>
        </p:txBody>
      </p:sp>
      <p:sp>
        <p:nvSpPr>
          <p:cNvPr id="1645" name="Google Shape;164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33</a:t>
            </a:fld>
            <a:endParaRPr>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2" name="Google Shape;165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“It’s not just the land – we sometimes forget that the oceans are equally important to our survival. Similar to the forests, the oceans are a carbon sink –water dissolves a bit of carbon dioxide, but also there are a lot of photosynthesizing organisms such as phytoplankton which are pulling carbon out of the air and locking it up in the oceans</a:t>
            </a:r>
            <a:r>
              <a:rPr lang="en-US" strike="sngStrike"/>
              <a:t> – and producing a lot of oxygen which supports the marine life, and also the life above the ocean*.</a:t>
            </a:r>
            <a:r>
              <a:rPr lang="en-US"/>
              <a:t> And of course they also supply much of our food – so billions of humans rely on the ocean for their primary source of nutrition*. So the oceans are a very very important part of our life support system.”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Sources:</a:t>
            </a:r>
            <a:endParaRPr/>
          </a:p>
          <a:p>
            <a:pPr marL="0" lvl="0" indent="0" algn="l" rtl="0">
              <a:spcBef>
                <a:spcPts val="0"/>
              </a:spcBef>
              <a:spcAft>
                <a:spcPts val="0"/>
              </a:spcAft>
              <a:buNone/>
            </a:pPr>
            <a:r>
              <a:rPr lang="en-US"/>
              <a:t>*https://www.sapea.info/topics/foodfromtheoceans/</a:t>
            </a:r>
            <a:endParaRPr/>
          </a:p>
          <a:p>
            <a:pPr marL="0" lvl="0" indent="0" algn="l" rtl="0">
              <a:spcBef>
                <a:spcPts val="0"/>
              </a:spcBef>
              <a:spcAft>
                <a:spcPts val="0"/>
              </a:spcAft>
              <a:buNone/>
            </a:pPr>
            <a:endParaRPr/>
          </a:p>
          <a:p>
            <a:pPr marL="0" lvl="0" indent="0" algn="l" rtl="0">
              <a:spcBef>
                <a:spcPts val="0"/>
              </a:spcBef>
              <a:spcAft>
                <a:spcPts val="0"/>
              </a:spcAft>
              <a:buNone/>
            </a:pPr>
            <a:r>
              <a:rPr lang="en-US" sz="1100">
                <a:solidFill>
                  <a:schemeClr val="dk1"/>
                </a:solidFill>
                <a:latin typeface="Arial"/>
                <a:ea typeface="Arial"/>
                <a:cs typeface="Arial"/>
                <a:sym typeface="Arial"/>
              </a:rPr>
              <a:t>Sabine, C. L. et al. The oceanic sink for anthropogenic CO2. Science 30(5), 367–371 (2004).</a:t>
            </a:r>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*This turns out to be mistaken – see https://tinyurl.com/yxofz5f8 </a:t>
            </a:r>
            <a:endParaRPr/>
          </a:p>
          <a:p>
            <a:pPr marL="0" lvl="0" indent="0" algn="l" rtl="0">
              <a:spcBef>
                <a:spcPts val="0"/>
              </a:spcBef>
              <a:spcAft>
                <a:spcPts val="0"/>
              </a:spcAft>
              <a:buNone/>
            </a:pPr>
            <a:endParaRPr/>
          </a:p>
        </p:txBody>
      </p:sp>
      <p:sp>
        <p:nvSpPr>
          <p:cNvPr id="1653" name="Google Shape;165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34</a:t>
            </a:fld>
            <a:endParaRPr>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“Water has a very high ability to absorb heat, so all of this heat that’s been pumped into the Earth from the effect of greenhouse gases – much of it has been absorbed in the oceans so in fact the effects that we’ve experienced on land have been somewhat buffered by our oceans. So they have been heating very very slowly, but surely. And as they heat they lose their ability to hold as much oxygen. That causes big changes in the distribution of marine life – so for example the oxygen-needing cod have to migrate northwards because they can no longer survive in the warmer less-oxygenated waters. The phytoplankton have to move northwards and so on – so we’ve produced big changes in oceanic life. But we also produce big changes in ocean current circulation, because a lot of the circulation of the oceans which maintains our climate is driven by temperature differentials – for example the difference between the tropics and the poles – and when we mess with that we change these currents, with somewhat unpredictable changes on climate.”</a:t>
            </a:r>
            <a:endParaRPr/>
          </a:p>
          <a:p>
            <a:pPr marL="0" lvl="0" indent="0" algn="l" rtl="0">
              <a:spcBef>
                <a:spcPts val="0"/>
              </a:spcBef>
              <a:spcAft>
                <a:spcPts val="0"/>
              </a:spcAft>
              <a:buNone/>
            </a:pPr>
            <a:endParaRPr/>
          </a:p>
          <a:p>
            <a:pPr marL="0" lvl="0" indent="0" algn="l" rtl="0">
              <a:spcBef>
                <a:spcPts val="0"/>
              </a:spcBef>
              <a:spcAft>
                <a:spcPts val="0"/>
              </a:spcAft>
              <a:buNone/>
            </a:pPr>
            <a:r>
              <a:rPr lang="en-US"/>
              <a:t>Sources:</a:t>
            </a:r>
            <a:endParaRPr/>
          </a:p>
          <a:p>
            <a:pPr marL="0" lvl="0" indent="0" algn="l" rtl="0">
              <a:spcBef>
                <a:spcPts val="0"/>
              </a:spcBef>
              <a:spcAft>
                <a:spcPts val="0"/>
              </a:spcAft>
              <a:buNone/>
            </a:pPr>
            <a:endParaRPr u="sng">
              <a:solidFill>
                <a:schemeClr val="hlink"/>
              </a:solidFill>
              <a:latin typeface="Arial"/>
              <a:ea typeface="Arial"/>
              <a:cs typeface="Arial"/>
              <a:sym typeface="Arial"/>
              <a:hlinkClick r:id="rId3"/>
            </a:endParaRPr>
          </a:p>
          <a:p>
            <a:pPr marL="0" lvl="0" indent="0" algn="l" rtl="0">
              <a:spcBef>
                <a:spcPts val="0"/>
              </a:spcBef>
              <a:spcAft>
                <a:spcPts val="0"/>
              </a:spcAft>
              <a:buNone/>
            </a:pPr>
            <a:endParaRPr u="sng">
              <a:solidFill>
                <a:schemeClr val="hlink"/>
              </a:solidFill>
              <a:hlinkClick r:id="rId3"/>
            </a:endParaRPr>
          </a:p>
          <a:p>
            <a:pPr marL="0" lvl="0" indent="0" algn="l" rtl="0">
              <a:spcBef>
                <a:spcPts val="0"/>
              </a:spcBef>
              <a:spcAft>
                <a:spcPts val="0"/>
              </a:spcAft>
              <a:buNone/>
            </a:pPr>
            <a:r>
              <a:rPr lang="en-US" u="sng">
                <a:solidFill>
                  <a:schemeClr val="hlink"/>
                </a:solidFill>
                <a:latin typeface="Arial"/>
                <a:ea typeface="Arial"/>
                <a:cs typeface="Arial"/>
                <a:sym typeface="Arial"/>
                <a:hlinkClick r:id="rId3"/>
              </a:rPr>
              <a:t>https://www.wikiwand.com/en/Shutdown_of_thermohaline_circulation</a:t>
            </a:r>
            <a:r>
              <a:rPr lang="en-US">
                <a:latin typeface="Arial"/>
                <a:ea typeface="Arial"/>
                <a:cs typeface="Arial"/>
                <a:sym typeface="Arial"/>
              </a:rPr>
              <a:t> </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sz="1100">
                <a:solidFill>
                  <a:schemeClr val="dk1"/>
                </a:solidFill>
                <a:latin typeface="Arial"/>
                <a:ea typeface="Arial"/>
                <a:cs typeface="Arial"/>
                <a:sym typeface="Arial"/>
              </a:rPr>
              <a:t>Winder, M. &amp; Sommer, U. Phytoplankton response to a changing climate. </a:t>
            </a:r>
            <a:r>
              <a:rPr lang="en-US" sz="1100" i="1">
                <a:solidFill>
                  <a:schemeClr val="dk1"/>
                </a:solidFill>
                <a:latin typeface="Arial"/>
                <a:ea typeface="Arial"/>
                <a:cs typeface="Arial"/>
                <a:sym typeface="Arial"/>
              </a:rPr>
              <a:t>Hydrobiologia</a:t>
            </a:r>
            <a:r>
              <a:rPr lang="en-US" sz="1100" u="sng">
                <a:solidFill>
                  <a:schemeClr val="dk1"/>
                </a:solidFill>
                <a:latin typeface="Arial"/>
                <a:ea typeface="Arial"/>
                <a:cs typeface="Arial"/>
                <a:sym typeface="Arial"/>
                <a:hlinkClick r:id="rId4"/>
              </a:rPr>
              <a:t> </a:t>
            </a:r>
            <a:r>
              <a:rPr lang="en-US" sz="1100" b="1">
                <a:solidFill>
                  <a:schemeClr val="dk1"/>
                </a:solidFill>
                <a:latin typeface="Arial"/>
                <a:ea typeface="Arial"/>
                <a:cs typeface="Arial"/>
                <a:sym typeface="Arial"/>
              </a:rPr>
              <a:t>698</a:t>
            </a:r>
            <a:r>
              <a:rPr lang="en-US" sz="1100">
                <a:solidFill>
                  <a:schemeClr val="dk1"/>
                </a:solidFill>
                <a:latin typeface="Arial"/>
                <a:ea typeface="Arial"/>
                <a:cs typeface="Arial"/>
                <a:sym typeface="Arial"/>
              </a:rPr>
              <a:t>, 5–16 (2012). </a:t>
            </a: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latin typeface="Arial"/>
              <a:ea typeface="Arial"/>
              <a:cs typeface="Arial"/>
              <a:sym typeface="Arial"/>
            </a:endParaRPr>
          </a:p>
        </p:txBody>
      </p:sp>
      <p:sp>
        <p:nvSpPr>
          <p:cNvPr id="1662" name="Google Shape;166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35</a:t>
            </a:fld>
            <a:endParaRPr>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latin typeface="Arial"/>
              <a:ea typeface="Arial"/>
              <a:cs typeface="Arial"/>
              <a:sym typeface="Arial"/>
            </a:endParaRPr>
          </a:p>
          <a:p>
            <a:pPr marL="0" lvl="0" indent="0" algn="l" rtl="0">
              <a:spcBef>
                <a:spcPts val="0"/>
              </a:spcBef>
              <a:spcAft>
                <a:spcPts val="0"/>
              </a:spcAft>
              <a:buNone/>
            </a:pPr>
            <a:r>
              <a:rPr lang="en-US"/>
              <a:t>[From transcript] “Putting that all together, we’ve begun what’s sometimes called the “sixth mass extinction” of life on earth. If we look at the history of life on earth there have been a few major events that have destroyed a large percentage of the living things: we seem to be on course to being the sixth one of those. Almost all of them were due to changes in climate of one sort or another, many of them produced by greenhouse gas emissions – not by us, but by other things. It has been reported recently by the UN that we threaten up to a million species with extinction, so we’re producing large changes in the distribution of life on Earth.”</a:t>
            </a:r>
            <a:endParaRPr/>
          </a:p>
          <a:p>
            <a:pPr marL="0" lvl="0" indent="0" algn="l" rtl="0">
              <a:spcBef>
                <a:spcPts val="0"/>
              </a:spcBef>
              <a:spcAft>
                <a:spcPts val="0"/>
              </a:spcAft>
              <a:buNone/>
            </a:pPr>
            <a:endParaRPr/>
          </a:p>
          <a:p>
            <a:pPr marL="0" lvl="0" indent="0" algn="l" rtl="0">
              <a:spcBef>
                <a:spcPts val="0"/>
              </a:spcBef>
              <a:spcAft>
                <a:spcPts val="0"/>
              </a:spcAft>
              <a:buNone/>
            </a:pPr>
            <a:r>
              <a:rPr lang="en-US"/>
              <a:t>Sources:</a:t>
            </a:r>
            <a:endParaRPr/>
          </a:p>
          <a:p>
            <a:pPr marL="0" lvl="0" indent="0" algn="l" rtl="0">
              <a:spcBef>
                <a:spcPts val="0"/>
              </a:spcBef>
              <a:spcAft>
                <a:spcPts val="0"/>
              </a:spcAft>
              <a:buNone/>
            </a:pPr>
            <a:r>
              <a:rPr lang="en-US" sz="1100">
                <a:solidFill>
                  <a:schemeClr val="dk1"/>
                </a:solidFill>
                <a:latin typeface="Arial"/>
                <a:ea typeface="Arial"/>
                <a:cs typeface="Arial"/>
                <a:sym typeface="Arial"/>
              </a:rPr>
              <a:t>IPBES webpage </a:t>
            </a:r>
            <a:r>
              <a:rPr lang="en-US" sz="1100" u="sng">
                <a:solidFill>
                  <a:schemeClr val="dk1"/>
                </a:solidFill>
                <a:latin typeface="Arial"/>
                <a:ea typeface="Arial"/>
                <a:cs typeface="Arial"/>
                <a:sym typeface="Arial"/>
                <a:hlinkClick r:id="rId3"/>
              </a:rPr>
              <a:t>https://www.ipbes.net/</a:t>
            </a: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IPBES Q&amp;A </a:t>
            </a:r>
            <a:r>
              <a:rPr lang="en-US" sz="1100" u="sng">
                <a:solidFill>
                  <a:schemeClr val="dk1"/>
                </a:solidFill>
                <a:latin typeface="Arial"/>
                <a:ea typeface="Arial"/>
                <a:cs typeface="Arial"/>
                <a:sym typeface="Arial"/>
                <a:hlinkClick r:id="rId4"/>
              </a:rPr>
              <a:t>https://www.ipbes.net/news/million-threatened-species-thirteen-questions-answers</a:t>
            </a: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Coral reef loss </a:t>
            </a:r>
            <a:r>
              <a:rPr lang="en-US" sz="1100" u="sng">
                <a:solidFill>
                  <a:schemeClr val="dk1"/>
                </a:solidFill>
                <a:latin typeface="Arial"/>
                <a:ea typeface="Arial"/>
                <a:cs typeface="Arial"/>
                <a:sym typeface="Arial"/>
                <a:hlinkClick r:id="rId5"/>
              </a:rPr>
              <a:t>http://www.worldwatch.org/node/5960</a:t>
            </a:r>
            <a:r>
              <a:rPr lang="en-US" sz="1100">
                <a:solidFill>
                  <a:schemeClr val="dk1"/>
                </a:solidFill>
                <a:latin typeface="Arial"/>
                <a:ea typeface="Arial"/>
                <a:cs typeface="Arial"/>
                <a:sym typeface="Arial"/>
              </a:rPr>
              <a:t> </a:t>
            </a:r>
            <a:endParaRPr/>
          </a:p>
          <a:p>
            <a:pPr marL="0" lvl="0" indent="0" algn="l" rtl="0">
              <a:spcBef>
                <a:spcPts val="1200"/>
              </a:spcBef>
              <a:spcAft>
                <a:spcPts val="0"/>
              </a:spcAft>
              <a:buNone/>
            </a:pPr>
            <a:r>
              <a:rPr lang="en-US" sz="1100">
                <a:solidFill>
                  <a:schemeClr val="dk1"/>
                </a:solidFill>
                <a:latin typeface="Arial"/>
                <a:ea typeface="Arial"/>
                <a:cs typeface="Arial"/>
                <a:sym typeface="Arial"/>
              </a:rPr>
              <a:t>• Ceballos G, Ehrlich PR, Barnosky AD, García A, Pringle RM, Palmer TM (2015) Accelerated modern human-induced species losses: Entering the sixth mass extinction. Sci Adv:9–13. </a:t>
            </a:r>
            <a:r>
              <a:rPr lang="en-US" sz="1100" u="sng">
                <a:solidFill>
                  <a:schemeClr val="dk1"/>
                </a:solidFill>
                <a:latin typeface="Arial"/>
                <a:ea typeface="Arial"/>
                <a:cs typeface="Arial"/>
                <a:sym typeface="Arial"/>
                <a:hlinkClick r:id="rId6"/>
              </a:rPr>
              <a:t>pdf</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 Cui Y, Kump LR, Ridgwell A (2013) Initial assessment of the carbon emission rate and climatic consequences during the end-Permian mass extinction. Palaeogeogr Palaeoclimatol Palaeoecol 389:128–136. </a:t>
            </a:r>
            <a:r>
              <a:rPr lang="en-US" sz="1100" u="sng">
                <a:solidFill>
                  <a:schemeClr val="dk1"/>
                </a:solidFill>
                <a:latin typeface="Arial"/>
                <a:ea typeface="Arial"/>
                <a:cs typeface="Arial"/>
                <a:sym typeface="Arial"/>
                <a:hlinkClick r:id="rId7"/>
              </a:rPr>
              <a:t>pdf</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 Schoene B, Samperton KM, Eddy MP, Keller G, Adatte T, Bowring SA, Khadri SFR, Gertsch B (2015) U-Pb geochronology of the Deccan Traps and relation to the end-Cretaceous mass extinction. Science 347:9–12. </a:t>
            </a:r>
            <a:r>
              <a:rPr lang="en-US" sz="1100" u="sng">
                <a:solidFill>
                  <a:schemeClr val="dk1"/>
                </a:solidFill>
                <a:latin typeface="Arial"/>
                <a:ea typeface="Arial"/>
                <a:cs typeface="Arial"/>
                <a:sym typeface="Arial"/>
                <a:hlinkClick r:id="rId8"/>
              </a:rPr>
              <a:t>pdf</a:t>
            </a:r>
            <a:r>
              <a:rPr lang="en-US" sz="1100">
                <a:solidFill>
                  <a:schemeClr val="dk1"/>
                </a:solidFill>
                <a:latin typeface="Arial"/>
                <a:ea typeface="Arial"/>
                <a:cs typeface="Arial"/>
                <a:sym typeface="Arial"/>
              </a:rPr>
              <a:t>Damm E, Rudels B, Schauer U, Mau S, Dieckmann G (2015) Methane excess in Arctic surface water-triggered by sea ice formation and melting. Sci Rep 5:1–9 Available at: http://dx.doi.org/10.1038/srep16179.</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 Sánchez-bayo F, Wyckhuys KAG (2019) Worldwide decline of the entomofauna : A review of its drivers. Biol Conserv 232:8–27. </a:t>
            </a:r>
            <a:r>
              <a:rPr lang="en-US" sz="1100" u="sng">
                <a:solidFill>
                  <a:schemeClr val="dk1"/>
                </a:solidFill>
                <a:latin typeface="Arial"/>
                <a:ea typeface="Arial"/>
                <a:cs typeface="Arial"/>
                <a:sym typeface="Arial"/>
                <a:hlinkClick r:id="rId9"/>
              </a:rPr>
              <a:t>pdf</a:t>
            </a:r>
            <a:endParaRPr/>
          </a:p>
          <a:p>
            <a:pPr marL="0" lvl="0" indent="0" algn="l" rtl="0">
              <a:spcBef>
                <a:spcPts val="1200"/>
              </a:spcBef>
              <a:spcAft>
                <a:spcPts val="0"/>
              </a:spcAft>
              <a:buNone/>
            </a:pPr>
            <a:endParaRPr/>
          </a:p>
          <a:p>
            <a:pPr marL="0" lvl="0" indent="0" algn="l" rtl="0">
              <a:spcBef>
                <a:spcPts val="0"/>
              </a:spcBef>
              <a:spcAft>
                <a:spcPts val="0"/>
              </a:spcAft>
              <a:buClr>
                <a:schemeClr val="dk1"/>
              </a:buClr>
              <a:buSzPts val="1100"/>
              <a:buFont typeface="Arial"/>
              <a:buNone/>
            </a:pPr>
            <a:endParaRPr sz="1100" b="0" i="0" u="none" strike="noStrike">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b="0" i="0" u="none" strike="noStrike">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p>
        </p:txBody>
      </p:sp>
      <p:sp>
        <p:nvSpPr>
          <p:cNvPr id="1671" name="Google Shape;167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36</a:t>
            </a:fld>
            <a:endParaRPr>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0" name="Google Shape;168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We have had a huge impact on the distribution of living things on the Earth. It has been estimated that 100 000 years ago, 99% mammalian biomass (flesh, essentially) was wild, whereas now that number is around 4% - the rest is humans or our livestock. </a:t>
            </a:r>
            <a:endParaRPr/>
          </a:p>
          <a:p>
            <a:pPr marL="0" marR="0" lvl="0" indent="0" algn="l" rtl="0">
              <a:lnSpc>
                <a:spcPct val="100000"/>
              </a:lnSpc>
              <a:spcBef>
                <a:spcPts val="120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1100"/>
              <a:buFont typeface="Arial"/>
              <a:buNone/>
            </a:pPr>
            <a:r>
              <a:rPr lang="en-US" sz="1100">
                <a:solidFill>
                  <a:schemeClr val="dk1"/>
                </a:solidFill>
                <a:latin typeface="Arial"/>
                <a:ea typeface="Arial"/>
                <a:cs typeface="Arial"/>
                <a:sym typeface="Arial"/>
              </a:rPr>
              <a:t>Bar-On YM, Phillips R, Milo R (2018) The biomass distribution on Earth. Proc Natl Acad Sci 115:6506–6511. </a:t>
            </a:r>
            <a:r>
              <a:rPr lang="en-US" sz="1100" u="sng">
                <a:solidFill>
                  <a:schemeClr val="dk1"/>
                </a:solidFill>
                <a:latin typeface="Arial"/>
                <a:ea typeface="Arial"/>
                <a:cs typeface="Arial"/>
                <a:sym typeface="Arial"/>
                <a:hlinkClick r:id="rId3"/>
              </a:rPr>
              <a:t>pdf</a:t>
            </a:r>
            <a:endParaRPr sz="1100">
              <a:solidFill>
                <a:schemeClr val="dk1"/>
              </a:solidFill>
              <a:latin typeface="Arial"/>
              <a:ea typeface="Arial"/>
              <a:cs typeface="Arial"/>
              <a:sym typeface="Arial"/>
            </a:endParaRPr>
          </a:p>
          <a:p>
            <a:pPr marL="0" lvl="0" indent="0" algn="l" rtl="0">
              <a:spcBef>
                <a:spcPts val="1200"/>
              </a:spcBef>
              <a:spcAft>
                <a:spcPts val="0"/>
              </a:spcAft>
              <a:buNone/>
            </a:pPr>
            <a:endParaRPr/>
          </a:p>
        </p:txBody>
      </p:sp>
      <p:sp>
        <p:nvSpPr>
          <p:cNvPr id="1681" name="Google Shape;168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37</a:t>
            </a:fld>
            <a:endParaRPr>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3" name="Google Shape;169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of the collapse in ecosystems that we are seeing currently has taken place in the last 50 years. Those of us who are adults today came into a world still rich with biodiversity, with many megafauna (large animals) and natural landscapes that we have enjoyed and that have enriched our lives.</a:t>
            </a:r>
            <a:endParaRPr/>
          </a:p>
          <a:p>
            <a:pPr marL="0" lvl="0" indent="0" algn="l" rtl="0">
              <a:spcBef>
                <a:spcPts val="0"/>
              </a:spcBef>
              <a:spcAft>
                <a:spcPts val="0"/>
              </a:spcAft>
              <a:buNone/>
            </a:pPr>
            <a:endParaRPr/>
          </a:p>
          <a:p>
            <a:pPr marL="0" lvl="0" indent="0" algn="l" rtl="0">
              <a:spcBef>
                <a:spcPts val="0"/>
              </a:spcBef>
              <a:spcAft>
                <a:spcPts val="0"/>
              </a:spcAft>
              <a:buNone/>
            </a:pPr>
            <a:r>
              <a:rPr lang="en-US"/>
              <a:t>Our children are experiencing a much-reduced world in which natural unspoilt landscapes are rare, wild animals and insects are becoming hard to find, and most life is lived in separation from nature. </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100"/>
              <a:buFont typeface="Arial"/>
              <a:buNone/>
            </a:pPr>
            <a:r>
              <a:rPr lang="en-US"/>
              <a:t>Our grandchildren may never know the animals we take for granted – lions, tigers, giraffes, elephants… more shockingly, they may not know bees, butterflies, frogs and lizards. We are stripping the planet of its life, and once it has gone we can’t get it back. What we are doing has been called “burning the library of life”. </a:t>
            </a:r>
            <a:endParaRPr/>
          </a:p>
          <a:p>
            <a:pPr marL="0" marR="0" lvl="0" indent="0" algn="l" rtl="0">
              <a:lnSpc>
                <a:spcPct val="100000"/>
              </a:lnSpc>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[From transcript] “So the very rich world that we came into, that’s a world full of tigers and lions and elephants and polar bears and all of these things that children love – a world full of animals – our children are not going to have that, and our grandchildren (if we </a:t>
            </a:r>
            <a:r>
              <a:rPr lang="en-US" i="1"/>
              <a:t>have</a:t>
            </a:r>
            <a:r>
              <a:rPr lang="en-US"/>
              <a:t> grandchildren) will have even less of that. So we’ve taken this rich world and we’ve stripped it of its richness, and we’re turning it into an impoverished and infertile planet.”</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694" name="Google Shape;169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38</a:t>
            </a:fld>
            <a:endParaRPr>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Grafik: Bartz/</a:t>
            </a:r>
            <a:r>
              <a:rPr lang="de-DE" dirty="0" err="1" smtClean="0"/>
              <a:t>Stockmar</a:t>
            </a:r>
            <a:r>
              <a:rPr lang="de-DE" dirty="0" smtClean="0"/>
              <a:t>, CC BY 4.0</a:t>
            </a:r>
            <a:endParaRPr lang="de-AT" dirty="0"/>
          </a:p>
        </p:txBody>
      </p:sp>
      <p:sp>
        <p:nvSpPr>
          <p:cNvPr id="4" name="Foliennummernplatzhalt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81169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6" name="Google Shape;170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[From transcript] “Not only that but we are destroying the very things that keep us alive – it’s not just the richness and quality of our lives but it’s the very existence of our lives that is under threat. It's like sawing off the branch that we’re standing on. This doesn’t seem like a good idea.”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Sources:</a:t>
            </a:r>
            <a:endParaRPr/>
          </a:p>
          <a:p>
            <a:pPr marL="0" lvl="0" indent="0" algn="l" rtl="0">
              <a:spcBef>
                <a:spcPts val="0"/>
              </a:spcBef>
              <a:spcAft>
                <a:spcPts val="0"/>
              </a:spcAft>
              <a:buNone/>
            </a:pPr>
            <a:r>
              <a:rPr lang="en-US" sz="1100">
                <a:solidFill>
                  <a:schemeClr val="dk1"/>
                </a:solidFill>
                <a:latin typeface="Arial"/>
                <a:ea typeface="Arial"/>
                <a:cs typeface="Arial"/>
                <a:sym typeface="Arial"/>
              </a:rPr>
              <a:t>• Zhang L, Takahashi D, Hartvig M, Andersen KH (2017) Food-web dynamics under climate change. Proc R Soc L B Biol Sci 284:20171772.</a:t>
            </a:r>
            <a:endParaRPr sz="1100">
              <a:solidFill>
                <a:schemeClr val="dk1"/>
              </a:solidFill>
              <a:latin typeface="Arial"/>
              <a:ea typeface="Arial"/>
              <a:cs typeface="Arial"/>
              <a:sym typeface="Arial"/>
            </a:endParaRPr>
          </a:p>
          <a:p>
            <a:pPr marL="0" lvl="0" indent="0" algn="l" rtl="0">
              <a:spcBef>
                <a:spcPts val="1200"/>
              </a:spcBef>
              <a:spcAft>
                <a:spcPts val="0"/>
              </a:spcAft>
              <a:buNone/>
            </a:pPr>
            <a:r>
              <a:rPr lang="en-US" sz="1100">
                <a:solidFill>
                  <a:schemeClr val="dk1"/>
                </a:solidFill>
                <a:latin typeface="Arial"/>
                <a:ea typeface="Arial"/>
                <a:cs typeface="Arial"/>
                <a:sym typeface="Arial"/>
              </a:rPr>
              <a:t>• Ullah H, Nagelkerken I, Goldenberg SU, Fordham DA (2018) Climate change could drive marine food web collapse through altered trophic flows and cyanobacterial proliferation. PLOS Biology (2018).</a:t>
            </a:r>
            <a:endParaRPr/>
          </a:p>
        </p:txBody>
      </p:sp>
      <p:sp>
        <p:nvSpPr>
          <p:cNvPr id="1707" name="Google Shape;170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40</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5" name="Google Shape;135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SzPts val="1100"/>
            </a:pPr>
            <a:r>
              <a:rPr lang="de-AT" dirty="0">
                <a:solidFill>
                  <a:srgbClr val="000000"/>
                </a:solidFill>
              </a:rPr>
              <a:t>Wenn man sich also die Fakten dazu ansieht, was mit dem Planeten passiert ist, und vor allem, was in der letzten Generation - meiner Generation - passiert ist, wenn man sich diesen Fakten stellt, kommen viele starke Emotionen zum Vorschein. Und diejenigen von uns, die schon seit geraumer Zeit darüber nachdenken, haben sich angepasst - wir haben es geschafft, unsere Sichtweise auf das Leben neu zu ordnen und so weiter - für jemanden, der nicht irgendwann wirklich damit konfrontiert wurde, kann es wirklich sehr verheerend sein kann, zu erfahren, was los ist. Es ist sehr ähnlich wie eine tödliche Diagnose vom Arzt - es gibt viele widersprüchliche Emotionen, eine Notwendigkeit, neu zu </a:t>
            </a:r>
            <a:r>
              <a:rPr lang="de-AT" dirty="0" err="1">
                <a:solidFill>
                  <a:srgbClr val="000000"/>
                </a:solidFill>
              </a:rPr>
              <a:t>ordnn</a:t>
            </a:r>
            <a:r>
              <a:rPr lang="de-AT" dirty="0">
                <a:solidFill>
                  <a:srgbClr val="000000"/>
                </a:solidFill>
              </a:rPr>
              <a:t>, wie man dachte, dass die Zukunft sein würde, eine Menge Trauer. Jeder Arzt weiß, dass es auch viel Wut und Verleugnung gibt, und alle Arten von seltsamen Emotionen, die mit einer harten Diagnose entstehen. Und seltsamerweise gibt es auch oft eine ganze Menge Erleichterung - denn in einigen unterirdischen Zonen unseres Geistes wissen wir, dass es ein Problem gibt, und wenn jemand tatsächlich sagt: "Ja, wir alle wissen, dass es ein Problem gibt" - das kann sogar sehr befreiend sein. Und vor allem Menschen, die sich der </a:t>
            </a:r>
            <a:r>
              <a:rPr lang="de-AT" dirty="0" err="1">
                <a:solidFill>
                  <a:srgbClr val="000000"/>
                </a:solidFill>
              </a:rPr>
              <a:t>Extinction</a:t>
            </a:r>
            <a:r>
              <a:rPr lang="de-AT" dirty="0">
                <a:solidFill>
                  <a:srgbClr val="000000"/>
                </a:solidFill>
              </a:rPr>
              <a:t> Rebellion anschließen, auch ich selbst, stellen fest, dass die Erfahrung, sich dieser Bewegung anzuschließen, tatsächlich sehr therapeutisch ist, wenn es darum geht, mit diesem Problem umzugehen."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1050"/>
              <a:buFont typeface="Arial"/>
              <a:buNone/>
            </a:pPr>
            <a:endParaRPr sz="1050" dirty="0"/>
          </a:p>
        </p:txBody>
      </p:sp>
      <p:sp>
        <p:nvSpPr>
          <p:cNvPr id="1356" name="Google Shape;135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763F6F94-07EB-4222-97A5-22088627F23B}"/>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4098" name="Text Box 2">
            <a:extLst>
              <a:ext uri="{FF2B5EF4-FFF2-40B4-BE49-F238E27FC236}">
                <a16:creationId xmlns:a16="http://schemas.microsoft.com/office/drawing/2014/main" id="{37AAD974-3790-4F7A-84C1-D7A91EE2CC83}"/>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a:latin typeface="Arial" panose="020B0604020202020204" pitchFamily="34" charset="0"/>
                <a:cs typeface="msgothic" charset="0"/>
              </a:rPr>
              <a:t>Stability landscape showing the pathway of the Earth System out of the Holocene and thus, out of the glacial–interglacial limit cycle to its present position in the hotter Anthropocene. The fork in the road in Fig. 1 is shown here as the two divergent pathways of the Earth System in the future (broken arrows). Currently, the Earth System is on a Hothouse Earth pathway driven by human emissions of greenhouse gases and biosphere degradation toward a planetary threshold at ∼2 °C (horizontal broken line at 2 °C in Fig. 1), beyond which the system follows an essentially irreversible pathway driven by intrinsic biogeophysical feedbacks. The other pathway leads to Stabilized Earth, a pathway of Earth System stewardship guided by human-created feedbacks to a quasistable, human-maintained basin of attraction. “Stability” (vertical axis) is defined here as the inverse of the potential energy of the system. Systems in a highly stable state (deep valley) have low potential energy, and considerable energy is required to move them out of this stable state. Systems in an unstable state (top of a hill) have high potential energy, and they require only a little additional energy to push them off the hill and down toward a valley of lower potential energy.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5" name="Google Shape;172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6" name="Google Shape;172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42</a:t>
            </a:fld>
            <a:endParaRPr>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b="0" i="0" u="none" strike="noStrike">
                <a:solidFill>
                  <a:srgbClr val="000000"/>
                </a:solidFill>
                <a:latin typeface="Arial"/>
                <a:ea typeface="Arial"/>
                <a:cs typeface="Arial"/>
                <a:sym typeface="Arial"/>
              </a:rPr>
              <a:t>This is the end of the part on the facts behind the ecological crisis.</a:t>
            </a:r>
            <a:endParaRPr/>
          </a:p>
          <a:p>
            <a:pPr marL="0" lvl="0" indent="0" algn="l" rtl="0">
              <a:spcBef>
                <a:spcPts val="0"/>
              </a:spcBef>
              <a:spcAft>
                <a:spcPts val="0"/>
              </a:spcAft>
              <a:buClr>
                <a:schemeClr val="dk1"/>
              </a:buClr>
              <a:buSzPts val="1100"/>
              <a:buFont typeface="Arial"/>
              <a:buNone/>
            </a:pPr>
            <a:endParaRPr sz="1100" b="0" i="0" u="none" strike="noStrike">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US" sz="1100" b="0" i="0" u="none" strike="noStrike">
                <a:solidFill>
                  <a:srgbClr val="000000"/>
                </a:solidFill>
                <a:latin typeface="Arial"/>
                <a:ea typeface="Arial"/>
                <a:cs typeface="Arial"/>
                <a:sym typeface="Arial"/>
              </a:rPr>
              <a:t>Now we’ll have a moment together to reflect and take notice of how everything we’ve just heard makes us feel</a:t>
            </a:r>
            <a:r>
              <a:rPr lang="en-US" sz="1100" b="1" i="0" u="none" strike="noStrike">
                <a:solidFill>
                  <a:srgbClr val="000000"/>
                </a:solidFill>
                <a:latin typeface="Arial"/>
                <a:ea typeface="Arial"/>
                <a:cs typeface="Arial"/>
                <a:sym typeface="Arial"/>
              </a:rPr>
              <a:t>.</a:t>
            </a:r>
            <a:r>
              <a:rPr lang="en-US" sz="1100" b="0" i="0" u="none" strike="noStrike">
                <a:solidFill>
                  <a:srgbClr val="000000"/>
                </a:solidFill>
                <a:latin typeface="Arial"/>
                <a:ea typeface="Arial"/>
                <a:cs typeface="Arial"/>
                <a:sym typeface="Arial"/>
              </a:rPr>
              <a:t> After that we’ll have a conversational break for a couple of minutes to discuss what we just heard. </a:t>
            </a:r>
            <a:endParaRPr/>
          </a:p>
          <a:p>
            <a:pPr marL="0" lvl="0" indent="0" algn="l" rtl="0">
              <a:spcBef>
                <a:spcPts val="0"/>
              </a:spcBef>
              <a:spcAft>
                <a:spcPts val="0"/>
              </a:spcAft>
              <a:buClr>
                <a:schemeClr val="dk1"/>
              </a:buClr>
              <a:buSzPts val="1100"/>
              <a:buFont typeface="Arial"/>
              <a:buNone/>
            </a:pPr>
            <a:endParaRPr sz="1100" b="0" i="0" u="none" strike="noStrike">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US" sz="1100" b="0" i="0" u="none" strike="noStrike">
                <a:solidFill>
                  <a:srgbClr val="000000"/>
                </a:solidFill>
                <a:latin typeface="Arial"/>
                <a:ea typeface="Arial"/>
                <a:cs typeface="Arial"/>
                <a:sym typeface="Arial"/>
              </a:rPr>
              <a:t>Pause for one minute of silence (slide will automatically advance)</a:t>
            </a:r>
            <a:endParaRPr sz="1100" b="0" i="0" u="none" strike="noStrike">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1718" name="Google Shape;171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43</a:t>
            </a:fld>
            <a:endParaRPr>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3" name="Google Shape;173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[5 second pause for reading]</a:t>
            </a:r>
            <a:endParaRPr/>
          </a:p>
        </p:txBody>
      </p:sp>
      <p:sp>
        <p:nvSpPr>
          <p:cNvPr id="1734" name="Google Shape;1734;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85348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4" name="Google Shape;182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“So we need to take a new approach.”</a:t>
            </a:r>
            <a:endParaRPr/>
          </a:p>
        </p:txBody>
      </p:sp>
      <p:sp>
        <p:nvSpPr>
          <p:cNvPr id="1825" name="Google Shape;182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21974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transcript] “So… introducing Extinction Rebellion! This is an </a:t>
            </a:r>
            <a:r>
              <a:rPr lang="en-US" dirty="0" err="1"/>
              <a:t>organisation</a:t>
            </a:r>
            <a:r>
              <a:rPr lang="en-US" dirty="0"/>
              <a:t> that popped up seemingly out of nowhere and it came to public notice last year, shortly after the very </a:t>
            </a:r>
            <a:r>
              <a:rPr lang="en-US" dirty="0" err="1"/>
              <a:t>very</a:t>
            </a:r>
            <a:r>
              <a:rPr lang="en-US" dirty="0"/>
              <a:t> hot summer we had just had, and shortly after the IPCC report that had just said we have ten years or twelve years or whatever to take action or it may be too late. They really hit the headlines with a protest in which they blocked several of the major bridges in London and got themselves all over the news and reached the attention of many of us (including myself). They seemed to be offering something that nobody else was offering in terms of climate action. And so a lot of people became very interested in what they’re doing and their profile really rose rapidly.”</a:t>
            </a:r>
            <a:endParaRPr dirty="0"/>
          </a:p>
          <a:p>
            <a:pPr marL="0" lvl="0" indent="0" algn="l" rtl="0">
              <a:spcBef>
                <a:spcPts val="0"/>
              </a:spcBef>
              <a:spcAft>
                <a:spcPts val="0"/>
              </a:spcAft>
              <a:buNone/>
            </a:pPr>
            <a:endParaRPr dirty="0"/>
          </a:p>
        </p:txBody>
      </p:sp>
      <p:sp>
        <p:nvSpPr>
          <p:cNvPr id="1834" name="Google Shape;183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36230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0" name="Google Shape;185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Instead, we need to flout the rules – make new ones. </a:t>
            </a:r>
            <a:endParaRPr dirty="0"/>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Civil resistance, also called disobedience on non-violent direction action (NVDA – Extinction rebellion’s preferred term)  means that normally law-abiding citizens start breaking rules and laws as a way to force change in a system that is refusing to change.</a:t>
            </a:r>
            <a:endParaRPr dirty="0"/>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It has been used successfully many times in the past, notably by Gandhi who organized Indian rebellion against British rule, Rosa Parks who famously refused to give up her seat on a bus to a white person and triggered the American Civil Rights movement, and Martin Luther King who organized the movement and mobilized huge numbers of Americans to force changes to racially discriminatory laws.</a:t>
            </a:r>
            <a:endParaRPr dirty="0"/>
          </a:p>
          <a:p>
            <a:pPr marL="0" lvl="0" indent="0" algn="l" rtl="0">
              <a:spcBef>
                <a:spcPts val="0"/>
              </a:spcBef>
              <a:spcAft>
                <a:spcPts val="0"/>
              </a:spcAft>
              <a:buNone/>
            </a:pPr>
            <a:endParaRPr sz="1200" dirty="0">
              <a:latin typeface="Arial"/>
              <a:ea typeface="Arial"/>
              <a:cs typeface="Arial"/>
              <a:sym typeface="Arial"/>
            </a:endParaRPr>
          </a:p>
          <a:p>
            <a:pPr marL="0" lvl="0" indent="0" algn="l" rtl="0">
              <a:spcBef>
                <a:spcPts val="0"/>
              </a:spcBef>
              <a:spcAft>
                <a:spcPts val="0"/>
              </a:spcAft>
              <a:buNone/>
            </a:pPr>
            <a:r>
              <a:rPr lang="en-US" sz="1200" i="0" u="none" strike="noStrike" dirty="0">
                <a:solidFill>
                  <a:schemeClr val="dk1"/>
                </a:solidFill>
                <a:latin typeface="Arial"/>
                <a:ea typeface="Arial"/>
                <a:cs typeface="Arial"/>
                <a:sym typeface="Arial"/>
              </a:rPr>
              <a:t>These people are regarded as heroes now, but at the time were often vilified for their law-breaking and disruptiveness. </a:t>
            </a:r>
            <a:endParaRPr dirty="0"/>
          </a:p>
          <a:p>
            <a:pPr marL="0" lvl="0" indent="0" algn="l" rtl="0">
              <a:spcBef>
                <a:spcPts val="0"/>
              </a:spcBef>
              <a:spcAft>
                <a:spcPts val="0"/>
              </a:spcAft>
              <a:buNone/>
            </a:pPr>
            <a:endParaRPr sz="1200" dirty="0">
              <a:latin typeface="Arial"/>
              <a:ea typeface="Arial"/>
              <a:cs typeface="Arial"/>
              <a:sym typeface="Arial"/>
            </a:endParaRPr>
          </a:p>
          <a:p>
            <a:pPr marL="0" lvl="0" indent="0" algn="l" rtl="0">
              <a:spcBef>
                <a:spcPts val="0"/>
              </a:spcBef>
              <a:spcAft>
                <a:spcPts val="0"/>
              </a:spcAft>
              <a:buNone/>
            </a:pPr>
            <a:r>
              <a:rPr lang="en-US" sz="1200" dirty="0"/>
              <a:t>[From transcript] “Now there’s actually a long and </a:t>
            </a:r>
            <a:r>
              <a:rPr lang="en-US" sz="1200" dirty="0" err="1"/>
              <a:t>honourable</a:t>
            </a:r>
            <a:r>
              <a:rPr lang="en-US" sz="1200" dirty="0"/>
              <a:t> history of moral people who have flouted the rules. This is called “civil resistance” or “civil disobedience” – the word that we use in Extinction Rebellion is “Non-violent direct action” and what that means is direct action by citizens who are trying to get change made by breaking rules and getting attention. And there have been some extremely famous and effective examples of civil resistance – Mahatma Gandhi, Rosa Parks and Martin Luther King are all political figures who have had (although they were individuals) they have managed to spawn movements that have transformed the society that they were in. So it’s possible for individuals to motivate collective change by resistance – resistance against authority.”</a:t>
            </a:r>
            <a:endParaRPr sz="1200" dirty="0"/>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a:p>
            <a:pPr marL="0" lvl="0" indent="0" algn="l" rtl="0">
              <a:spcBef>
                <a:spcPts val="0"/>
              </a:spcBef>
              <a:spcAft>
                <a:spcPts val="0"/>
              </a:spcAft>
              <a:buNone/>
            </a:pPr>
            <a:endParaRPr sz="1200" i="0" u="none" strike="noStrike" dirty="0">
              <a:solidFill>
                <a:schemeClr val="dk1"/>
              </a:solidFill>
              <a:latin typeface="Arial"/>
              <a:ea typeface="Arial"/>
              <a:cs typeface="Arial"/>
              <a:sym typeface="Arial"/>
            </a:endParaRPr>
          </a:p>
        </p:txBody>
      </p:sp>
      <p:sp>
        <p:nvSpPr>
          <p:cNvPr id="1851" name="Google Shape;1851;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472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2" name="Google Shape;187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transcript] “So what do we want? We have three basic demands. </a:t>
            </a:r>
            <a:endParaRPr dirty="0"/>
          </a:p>
          <a:p>
            <a:pPr marL="0" lvl="0" indent="0" algn="l" rtl="0">
              <a:spcBef>
                <a:spcPts val="1200"/>
              </a:spcBef>
              <a:spcAft>
                <a:spcPts val="0"/>
              </a:spcAft>
              <a:buNone/>
            </a:pPr>
            <a:r>
              <a:rPr lang="en-US" dirty="0"/>
              <a:t>The first is for the authorities – the government and the media – to tell the truth about the ecological crisis. There’s been a tendency to water down the problem. For example, for a long time the climate problem was presented as a scientific debate – so the BBC, when it had a climate scientist on, for example, to be interviewed, would have a climate-change sceptic to speak with the climate scientist in the interests of presenting “both sides” – as if there were a debate about climate change, when there </a:t>
            </a:r>
            <a:r>
              <a:rPr lang="en-US" i="1" dirty="0"/>
              <a:t>hasn’t</a:t>
            </a:r>
            <a:r>
              <a:rPr lang="en-US" dirty="0"/>
              <a:t> been a debate about climate change. Science is unanimous in its view that climate change is happening and it’s happening fast and it needs to be stopped. So we need to stop this false balance – we need people to be told what’s happening. It’s a really difficult truth, as you’ve heard – it’s not nice, it doesn’t make you feel good. People don’t like to be told things that don’t make them feel good. But they’re not going to act if they don’t know what’s going on. </a:t>
            </a:r>
            <a:endParaRPr dirty="0"/>
          </a:p>
          <a:p>
            <a:pPr marL="0" lvl="0" indent="0" algn="l" rtl="0">
              <a:spcBef>
                <a:spcPts val="1200"/>
              </a:spcBef>
              <a:spcAft>
                <a:spcPts val="0"/>
              </a:spcAft>
              <a:buNone/>
            </a:pPr>
            <a:r>
              <a:rPr lang="en-US" dirty="0"/>
              <a:t>The second thing is – we want the </a:t>
            </a:r>
            <a:r>
              <a:rPr lang="en-US" dirty="0" err="1"/>
              <a:t>industrialised</a:t>
            </a:r>
            <a:r>
              <a:rPr lang="en-US" dirty="0"/>
              <a:t> nations, including our own, to stop emitting greenhouse gases, and Extinction Rebellion has set a target for 2025 for this – to zero our emissions. Even if we zero our emissions – even if we did that tomorrow – we have at present 415 parts per million carbon dioxide in the atmosphere – we’re supposed to have 280 parts per million so even if we stopped our emissions we are going to continue warming for some unforeseeable amount of time until that excess carbon dioxide is taken up again. We need to stop immediately. </a:t>
            </a:r>
            <a:endParaRPr dirty="0"/>
          </a:p>
          <a:p>
            <a:pPr marL="0" lvl="0" indent="0" algn="l" rtl="0">
              <a:spcBef>
                <a:spcPts val="1200"/>
              </a:spcBef>
              <a:spcAft>
                <a:spcPts val="0"/>
              </a:spcAft>
              <a:buNone/>
            </a:pPr>
            <a:r>
              <a:rPr lang="en-US" dirty="0"/>
              <a:t>And then the third demand is for a Citizens’ Assembly on climate and ecological justice – I’ll talk more about that in a moment.”</a:t>
            </a:r>
            <a:endParaRPr dirty="0"/>
          </a:p>
        </p:txBody>
      </p:sp>
      <p:sp>
        <p:nvSpPr>
          <p:cNvPr id="1873" name="Google Shape;1873;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01647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0" name="Google Shape;188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transcript] “The second thing that’s really important about it is that it’s de-</a:t>
            </a:r>
            <a:r>
              <a:rPr lang="en-US" dirty="0" err="1"/>
              <a:t>centralised</a:t>
            </a:r>
            <a:r>
              <a:rPr lang="en-US" dirty="0"/>
              <a:t>. It’s not a central </a:t>
            </a:r>
            <a:r>
              <a:rPr lang="en-US" dirty="0" err="1"/>
              <a:t>organisation</a:t>
            </a:r>
            <a:r>
              <a:rPr lang="en-US" dirty="0"/>
              <a:t> with a headquarters as such (although there is a notional loose headquarters for coordination purposes) but essentially, the way it works is that provided a person is willing to sign up to the principles of Extinction Rebellion, which are laid out in its website (I’m not going to go through them in detail but the principles are basically to do with justice and fairness and all this type of stuff) – provided you’re willing to adhere to those principles and to support the three demands, anybody can act in the name of Extinction Rebellion.”</a:t>
            </a:r>
            <a:endParaRPr dirty="0"/>
          </a:p>
        </p:txBody>
      </p:sp>
      <p:sp>
        <p:nvSpPr>
          <p:cNvPr id="1881" name="Google Shape;188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67382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err="1"/>
              <a:t>gEOTECHMOLOGIE</a:t>
            </a:r>
            <a:endParaRPr lang="de-AT" dirty="0"/>
          </a:p>
        </p:txBody>
      </p:sp>
      <p:sp>
        <p:nvSpPr>
          <p:cNvPr id="4" name="Foliennummernplatzhalt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987785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7" name="Google Shape;136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sz="1100" b="0" i="0" u="none" strike="noStrike" dirty="0">
                <a:solidFill>
                  <a:srgbClr val="000000"/>
                </a:solidFill>
                <a:latin typeface="Arial"/>
                <a:ea typeface="Arial"/>
                <a:cs typeface="Arial"/>
                <a:sym typeface="Arial"/>
              </a:rPr>
              <a:t>[From transcript] </a:t>
            </a:r>
            <a:r>
              <a:rPr lang="de-AT" sz="1100" b="0" i="0" u="none" strike="noStrike" dirty="0">
                <a:solidFill>
                  <a:srgbClr val="000000"/>
                </a:solidFill>
                <a:latin typeface="Arial"/>
                <a:ea typeface="Arial"/>
                <a:cs typeface="Arial"/>
                <a:sym typeface="Arial"/>
              </a:rPr>
              <a:t>"Was wir in diesem Vortrag tun werden - es ist in zwei Teile gegliedert: Der erste Teil ist im Wesentlichen ein Überblick über die Fakten der ökologischen Krise - wir werden uns ein wenig mit der Wissenschaft befassen, und ein wenig mit den Zukunftsperspektiven, wenn wir nicht handeln - und dann wird der zweite Teil des Vortrags </a:t>
            </a:r>
            <a:r>
              <a:rPr lang="de-AT" sz="1100" b="0" i="0" u="none" strike="noStrike" dirty="0" err="1">
                <a:solidFill>
                  <a:srgbClr val="000000"/>
                </a:solidFill>
                <a:latin typeface="Arial"/>
                <a:ea typeface="Arial"/>
                <a:cs typeface="Arial"/>
                <a:sym typeface="Arial"/>
              </a:rPr>
              <a:t>Rxtinction</a:t>
            </a:r>
            <a:r>
              <a:rPr lang="de-AT" sz="1100" b="0" i="0" u="none" strike="noStrike" dirty="0">
                <a:solidFill>
                  <a:srgbClr val="000000"/>
                </a:solidFill>
                <a:latin typeface="Arial"/>
                <a:ea typeface="Arial"/>
                <a:cs typeface="Arial"/>
                <a:sym typeface="Arial"/>
              </a:rPr>
              <a:t> Rebellion behandeln und den "Plan", den wir haben, und wie wir denken, dass er funktionieren könnte - und wir hoffen, dass er funktionieren könnte."</a:t>
            </a:r>
            <a:endParaRPr sz="1100" dirty="0">
              <a:latin typeface="Arial"/>
              <a:ea typeface="Arial"/>
              <a:cs typeface="Arial"/>
              <a:sym typeface="Arial"/>
            </a:endParaRPr>
          </a:p>
        </p:txBody>
      </p:sp>
      <p:sp>
        <p:nvSpPr>
          <p:cNvPr id="1368" name="Google Shape;136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a:t>
            </a:fld>
            <a:endParaRPr>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US"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561425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4" name="Google Shape;194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“The second thing that’s really important about it is that it’s de-centralised. It’s not a central organisation with a headquarters as such (although there is a notional loose headquarters for coordination purposes) but essentially, the way it works is that provided a person is willing to sign up to the principles of Extinction Rebellion, which are laid out in its website (I’m not going to go through them in detail but the principles are basically to do with justice and fairness and all this type of stuff) – provided you’re willing to adhere to those principles and to support the three demands, anybody can act in the name of Extinction Rebellion.”</a:t>
            </a:r>
            <a:endParaRPr/>
          </a:p>
        </p:txBody>
      </p:sp>
      <p:sp>
        <p:nvSpPr>
          <p:cNvPr id="1945" name="Google Shape;194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41460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1" name="Google Shape;184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t>[From transcript] “Many of us joined up – and indeed many people across the planet joined up. The </a:t>
            </a:r>
            <a:r>
              <a:rPr lang="en-US" sz="1200" dirty="0" err="1"/>
              <a:t>organisation</a:t>
            </a:r>
            <a:r>
              <a:rPr lang="en-US" sz="1200" dirty="0"/>
              <a:t>, although it started locally has spread now cross the planet and every day, new groups spring up all over the place – mostly in the UK, Europe and the US but also spreading to other places quite rapidly now.”</a:t>
            </a:r>
            <a:endParaRPr sz="1200" dirty="0"/>
          </a:p>
        </p:txBody>
      </p:sp>
      <p:sp>
        <p:nvSpPr>
          <p:cNvPr id="1842" name="Google Shape;184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647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2" name="Google Shape;205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[From transcript] “So, just to finish with this… you don’t need permission to get involved with the organisation – you can visit the website… if you’ve got your phone on you you can just take a photo [of the QR code] and it’ll take you right there. You can find out who’s local to you or you could join a London group or you could start a UCL group or just do whatever… even just speak positively about us to your friends when they’re moaning about the disruption that we cause! Anything that you can do would be very helpful.”</a:t>
            </a:r>
            <a:endParaRPr sz="1200"/>
          </a:p>
        </p:txBody>
      </p:sp>
      <p:sp>
        <p:nvSpPr>
          <p:cNvPr id="2053" name="Google Shape;205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619002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4" name="Google Shape;182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[From transcript] “So we need to take a new approach.”</a:t>
            </a:r>
            <a:endParaRPr/>
          </a:p>
        </p:txBody>
      </p:sp>
      <p:sp>
        <p:nvSpPr>
          <p:cNvPr id="1825" name="Google Shape;182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78218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AT" dirty="0"/>
              <a:t>[Aus dem Transkript] "Wir sind bereits 1 Grad über der vorindustriellen Basislinie - wir beginnen bereits, viele der Auswirkungen des Klimawandels weltweit zu spüren. Sie waren sich wahrscheinlich bewusst, dass es in den letzten Jahren immer mehr Berichte über wirklich verheerende Wetterereignisse gegeben hat. Es gab extreme Überschwemmungen - dies ist ein Bild aus Queensland, das im vergangenen Jahr eine sehr lange Dürre mit einer Reihe von sehr intensiven Regenfällen beendete, die zu weit verbreiteten Überschwemmungen führten und 500.000 Rinder töteten. </a:t>
            </a:r>
          </a:p>
          <a:p>
            <a:pPr marL="0" lvl="0" indent="0" algn="l" rtl="0">
              <a:spcBef>
                <a:spcPts val="0"/>
              </a:spcBef>
              <a:spcAft>
                <a:spcPts val="0"/>
              </a:spcAft>
              <a:buNone/>
            </a:pPr>
            <a:r>
              <a:rPr lang="de-AT" dirty="0"/>
              <a:t>Dieser[Punkt] ist ein sehr aktuelles Bild aus Chennai in Indien, wo der Stadt das Wasser ausgegangen ist - die moderne Stadt, das Wasser ging aus - und das Wasser musste per Tankwagen geliefert werden, um den Bedürfnissen der Bewohner gerecht zu werden. Indien hat auch eine Hitzewelle erlebt (und erlebt sie immer noch), die einige Stadttemperaturen auf bis zu 50 Grad Celsius gedrückt hat, was für diejenigen von uns, die in England leben, unvorstellbar heiß ist. </a:t>
            </a:r>
          </a:p>
          <a:p>
            <a:pPr marL="0" lvl="0" indent="0" algn="l" rtl="0">
              <a:spcBef>
                <a:spcPts val="0"/>
              </a:spcBef>
              <a:spcAft>
                <a:spcPts val="0"/>
              </a:spcAft>
              <a:buNone/>
            </a:pPr>
            <a:r>
              <a:rPr lang="de-AT" dirty="0"/>
              <a:t>Dieser[Punkt] ist ein Bild von den kalifornischen Waldbränden, die Ende letzten Sommers durch die Gegend fegten, Millionen von Hektar zerstörten und 85 Menschen töteten und viele </a:t>
            </a:r>
            <a:r>
              <a:rPr lang="de-AT" dirty="0" err="1"/>
              <a:t>viele</a:t>
            </a:r>
            <a:r>
              <a:rPr lang="de-AT" dirty="0"/>
              <a:t> Menschen aus ihren Häusern vertrieben: die Stadt Paradise wurde zerstört. </a:t>
            </a:r>
          </a:p>
          <a:p>
            <a:pPr marL="0" lvl="0" indent="0" algn="l" rtl="0">
              <a:spcBef>
                <a:spcPts val="0"/>
              </a:spcBef>
              <a:spcAft>
                <a:spcPts val="0"/>
              </a:spcAft>
              <a:buNone/>
            </a:pPr>
            <a:r>
              <a:rPr lang="de-AT" dirty="0"/>
              <a:t>Und das ist der Zyklon </a:t>
            </a:r>
            <a:r>
              <a:rPr lang="de-AT" dirty="0" err="1"/>
              <a:t>Idai</a:t>
            </a:r>
            <a:r>
              <a:rPr lang="de-AT" dirty="0"/>
              <a:t>, der Mosambik erst kürzlich getroffen hat und Millionen von Menschen aus ihren Häusern zwang und Hunderte und Aberhunderte von Menschen tötete. So spüren wir bereits die Auswirkungen des Heizklimas weltweit."</a:t>
            </a:r>
          </a:p>
          <a:p>
            <a:pPr marL="0" lvl="0" indent="0" algn="l" rtl="0">
              <a:spcBef>
                <a:spcPts val="0"/>
              </a:spcBef>
              <a:spcAft>
                <a:spcPts val="0"/>
              </a:spcAft>
              <a:buNone/>
            </a:pPr>
            <a:r>
              <a:rPr lang="de-AT" dirty="0"/>
              <a:t>Mehr Infos unten.....</a:t>
            </a:r>
          </a:p>
          <a:p>
            <a:pPr marL="0" lvl="0" indent="0" algn="l" rtl="0">
              <a:spcBef>
                <a:spcPts val="0"/>
              </a:spcBef>
              <a:spcAft>
                <a:spcPts val="0"/>
              </a:spcAft>
              <a:buNone/>
            </a:pPr>
            <a:r>
              <a:rPr lang="de-AT" dirty="0"/>
              <a:t>Überschwemmungen nach einer Überschwemmung im Februar 2019 in Queensland, Australien, bei der schätzungsweise 500 000 Rinder gestorben sind https://www.bbc.co.uk/news/world-australia-47274662</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Menschen in der indischen Stadt Chennai, die nach einer Dürre in der Warteschlange für das per Tankwagen gelieferte Wasser standen, ließen die Wasserversorgung der Stadt austrocknen https://edition.cnn.com/2019/07/12/india/india-chennai-water-crisis-train-intl/index.html</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der kalifornischen Waldbrände von 2018, die die tödlichste und </a:t>
            </a:r>
            <a:r>
              <a:rPr lang="de-AT" dirty="0" err="1"/>
              <a:t>zerstörerischste</a:t>
            </a:r>
            <a:r>
              <a:rPr lang="de-AT" dirty="0"/>
              <a:t> Waldbrände in Kalifornien waren, mit rund 12 Milliarden Dollar Schadenersatzansprüchen. Das schlimmste der Brände, das Lagerfeuer, verursachte 85 Todesopfer. https://www.wikiwand.com/en/2018_California_wildfires </a:t>
            </a:r>
          </a:p>
          <a:p>
            <a:pPr marL="0" lvl="0" indent="0" algn="l" rtl="0">
              <a:spcBef>
                <a:spcPts val="0"/>
              </a:spcBef>
              <a:spcAft>
                <a:spcPts val="0"/>
              </a:spcAft>
              <a:buNone/>
            </a:pPr>
            <a:endParaRPr lang="de-AT" dirty="0"/>
          </a:p>
          <a:p>
            <a:pPr marL="0" lvl="0" indent="0" algn="l" rtl="0">
              <a:spcBef>
                <a:spcPts val="0"/>
              </a:spcBef>
              <a:spcAft>
                <a:spcPts val="0"/>
              </a:spcAft>
              <a:buNone/>
            </a:pPr>
            <a:r>
              <a:rPr lang="de-AT" dirty="0"/>
              <a:t>Die Folgen des Zyklons </a:t>
            </a:r>
            <a:r>
              <a:rPr lang="de-AT" dirty="0" err="1"/>
              <a:t>Idai</a:t>
            </a:r>
            <a:r>
              <a:rPr lang="de-AT" dirty="0"/>
              <a:t>, der Mosambik im März 2019 heimsuchte, Hunderte tötete und über eine Million Menschen aus ihren Häusern vertrieben ließ. https://edition.cnn.com/2019/03/26/africa/mozambique-drone-footage-cyclone-idai-intl/index.html Einen Monat später folgte der Zyklon Kenneth https://www.bbc.co.uk/news/av/world-africa-48081592/cyclone-kenneth-wipes-out-mozambique-villages</a:t>
            </a:r>
            <a:endParaRPr dirty="0">
              <a:solidFill>
                <a:schemeClr val="lt1"/>
              </a:solidFill>
            </a:endParaRPr>
          </a:p>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sp>
        <p:nvSpPr>
          <p:cNvPr id="1541" name="Google Shape;154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84</a:t>
            </a:fld>
            <a:endParaRPr>
              <a:solidFill>
                <a:srgbClr val="000000"/>
              </a:solidFill>
            </a:endParaRPr>
          </a:p>
        </p:txBody>
      </p:sp>
    </p:spTree>
    <p:extLst>
      <p:ext uri="{BB962C8B-B14F-4D97-AF65-F5344CB8AC3E}">
        <p14:creationId xmlns:p14="http://schemas.microsoft.com/office/powerpoint/2010/main" val="345945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3" name="Google Shape;138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err="1">
                <a:solidFill>
                  <a:schemeClr val="dk1"/>
                </a:solidFill>
                <a:latin typeface="Arial"/>
                <a:ea typeface="Arial"/>
                <a:cs typeface="Arial"/>
                <a:sym typeface="Arial"/>
              </a:rPr>
              <a:t>Schauen</a:t>
            </a:r>
            <a:r>
              <a:rPr lang="en-US" sz="1100" dirty="0">
                <a:solidFill>
                  <a:schemeClr val="dk1"/>
                </a:solidFill>
                <a:latin typeface="Arial"/>
                <a:ea typeface="Arial"/>
                <a:cs typeface="Arial"/>
                <a:sym typeface="Arial"/>
              </a:rPr>
              <a:t> </a:t>
            </a:r>
            <a:r>
              <a:rPr lang="en-US" sz="1100" dirty="0" err="1">
                <a:solidFill>
                  <a:schemeClr val="dk1"/>
                </a:solidFill>
                <a:latin typeface="Arial"/>
                <a:ea typeface="Arial"/>
                <a:cs typeface="Arial"/>
                <a:sym typeface="Arial"/>
              </a:rPr>
              <a:t>wir</a:t>
            </a:r>
            <a:r>
              <a:rPr lang="en-US" sz="1100" dirty="0">
                <a:solidFill>
                  <a:schemeClr val="dk1"/>
                </a:solidFill>
                <a:latin typeface="Arial"/>
                <a:ea typeface="Arial"/>
                <a:cs typeface="Arial"/>
                <a:sym typeface="Arial"/>
              </a:rPr>
              <a:t> also </a:t>
            </a:r>
            <a:r>
              <a:rPr lang="en-US" sz="1100" dirty="0" err="1">
                <a:solidFill>
                  <a:schemeClr val="dk1"/>
                </a:solidFill>
                <a:latin typeface="Arial"/>
                <a:ea typeface="Arial"/>
                <a:cs typeface="Arial"/>
                <a:sym typeface="Arial"/>
              </a:rPr>
              <a:t>erst</a:t>
            </a:r>
            <a:r>
              <a:rPr lang="en-US" sz="1100" dirty="0">
                <a:solidFill>
                  <a:schemeClr val="dk1"/>
                </a:solidFill>
                <a:latin typeface="Arial"/>
                <a:ea typeface="Arial"/>
                <a:cs typeface="Arial"/>
                <a:sym typeface="Arial"/>
              </a:rPr>
              <a:t> der </a:t>
            </a:r>
            <a:r>
              <a:rPr lang="en-US" sz="1100" dirty="0" err="1">
                <a:solidFill>
                  <a:schemeClr val="dk1"/>
                </a:solidFill>
                <a:latin typeface="Arial"/>
                <a:ea typeface="Arial"/>
                <a:cs typeface="Arial"/>
                <a:sym typeface="Arial"/>
              </a:rPr>
              <a:t>Wahheit</a:t>
            </a:r>
            <a:r>
              <a:rPr lang="en-US" sz="1100" baseline="0" dirty="0">
                <a:solidFill>
                  <a:schemeClr val="dk1"/>
                </a:solidFill>
                <a:latin typeface="Arial"/>
                <a:ea typeface="Arial"/>
                <a:cs typeface="Arial"/>
                <a:sym typeface="Arial"/>
              </a:rPr>
              <a:t> </a:t>
            </a:r>
            <a:r>
              <a:rPr lang="en-US" sz="1100" baseline="0" dirty="0" err="1">
                <a:solidFill>
                  <a:schemeClr val="dk1"/>
                </a:solidFill>
                <a:latin typeface="Arial"/>
                <a:ea typeface="Arial"/>
                <a:cs typeface="Arial"/>
                <a:sym typeface="Arial"/>
              </a:rPr>
              <a:t>über</a:t>
            </a:r>
            <a:r>
              <a:rPr lang="en-US" sz="1100" baseline="0" dirty="0">
                <a:solidFill>
                  <a:schemeClr val="dk1"/>
                </a:solidFill>
                <a:latin typeface="Arial"/>
                <a:ea typeface="Arial"/>
                <a:cs typeface="Arial"/>
                <a:sym typeface="Arial"/>
              </a:rPr>
              <a:t> die </a:t>
            </a:r>
            <a:r>
              <a:rPr lang="en-US" sz="1100" baseline="0" dirty="0" err="1">
                <a:solidFill>
                  <a:schemeClr val="dk1"/>
                </a:solidFill>
                <a:latin typeface="Arial"/>
                <a:ea typeface="Arial"/>
                <a:cs typeface="Arial"/>
                <a:sym typeface="Arial"/>
              </a:rPr>
              <a:t>ökologische</a:t>
            </a:r>
            <a:r>
              <a:rPr lang="en-US" sz="1100" baseline="0" dirty="0">
                <a:solidFill>
                  <a:schemeClr val="dk1"/>
                </a:solidFill>
                <a:latin typeface="Arial"/>
                <a:ea typeface="Arial"/>
                <a:cs typeface="Arial"/>
                <a:sym typeface="Arial"/>
              </a:rPr>
              <a:t> </a:t>
            </a:r>
            <a:r>
              <a:rPr lang="en-US" sz="1100" baseline="0" dirty="0" err="1">
                <a:solidFill>
                  <a:schemeClr val="dk1"/>
                </a:solidFill>
                <a:latin typeface="Arial"/>
                <a:ea typeface="Arial"/>
                <a:cs typeface="Arial"/>
                <a:sym typeface="Arial"/>
              </a:rPr>
              <a:t>Krise</a:t>
            </a:r>
            <a:r>
              <a:rPr lang="en-US" sz="1100" baseline="0" dirty="0">
                <a:solidFill>
                  <a:schemeClr val="dk1"/>
                </a:solidFill>
                <a:latin typeface="Arial"/>
                <a:ea typeface="Arial"/>
                <a:cs typeface="Arial"/>
                <a:sym typeface="Arial"/>
              </a:rPr>
              <a:t> ins </a:t>
            </a:r>
            <a:r>
              <a:rPr lang="en-US" sz="1100" baseline="0" dirty="0" err="1">
                <a:solidFill>
                  <a:schemeClr val="dk1"/>
                </a:solidFill>
                <a:latin typeface="Arial"/>
                <a:ea typeface="Arial"/>
                <a:cs typeface="Arial"/>
                <a:sym typeface="Arial"/>
              </a:rPr>
              <a:t>Auge</a:t>
            </a:r>
            <a:endParaRPr dirty="0">
              <a:latin typeface="Arial"/>
              <a:ea typeface="Arial"/>
              <a:cs typeface="Arial"/>
              <a:sym typeface="Arial"/>
            </a:endParaRPr>
          </a:p>
        </p:txBody>
      </p:sp>
      <p:sp>
        <p:nvSpPr>
          <p:cNvPr id="1384" name="Google Shape;138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b="0" i="0" u="none" strike="noStrike" dirty="0">
                <a:solidFill>
                  <a:schemeClr val="dk1"/>
                </a:solidFill>
                <a:latin typeface="Arial"/>
                <a:ea typeface="Arial"/>
                <a:cs typeface="Arial"/>
                <a:sym typeface="Arial"/>
              </a:rPr>
              <a:t>[From transcript] </a:t>
            </a:r>
            <a:r>
              <a:rPr lang="en-US" dirty="0"/>
              <a:t>"</a:t>
            </a:r>
            <a:r>
              <a:rPr lang="en-US" dirty="0" err="1"/>
              <a:t>Wir</a:t>
            </a:r>
            <a:r>
              <a:rPr lang="en-US" dirty="0"/>
              <a:t> </a:t>
            </a:r>
            <a:r>
              <a:rPr lang="en-US" dirty="0" err="1"/>
              <a:t>müssen</a:t>
            </a:r>
            <a:r>
              <a:rPr lang="en-US" dirty="0"/>
              <a:t> </a:t>
            </a:r>
            <a:r>
              <a:rPr lang="en-US" dirty="0" err="1"/>
              <a:t>uns</a:t>
            </a:r>
            <a:r>
              <a:rPr lang="en-US" dirty="0"/>
              <a:t> </a:t>
            </a:r>
            <a:r>
              <a:rPr lang="en-US" dirty="0" err="1"/>
              <a:t>daran</a:t>
            </a:r>
            <a:r>
              <a:rPr lang="en-US" dirty="0"/>
              <a:t> </a:t>
            </a:r>
            <a:r>
              <a:rPr lang="en-US" dirty="0" err="1"/>
              <a:t>erinnern</a:t>
            </a:r>
            <a:r>
              <a:rPr lang="en-US" dirty="0"/>
              <a:t>, </a:t>
            </a:r>
            <a:r>
              <a:rPr lang="en-US" dirty="0" err="1"/>
              <a:t>dass</a:t>
            </a:r>
            <a:r>
              <a:rPr lang="en-US" dirty="0"/>
              <a:t> die </a:t>
            </a:r>
            <a:r>
              <a:rPr lang="en-US" dirty="0" err="1"/>
              <a:t>Erde</a:t>
            </a:r>
            <a:r>
              <a:rPr lang="en-US" dirty="0"/>
              <a:t> </a:t>
            </a:r>
            <a:r>
              <a:rPr lang="en-US" dirty="0" err="1"/>
              <a:t>unser</a:t>
            </a:r>
            <a:r>
              <a:rPr lang="en-US" dirty="0"/>
              <a:t> </a:t>
            </a:r>
            <a:r>
              <a:rPr lang="en-US" dirty="0" err="1"/>
              <a:t>einziges</a:t>
            </a:r>
            <a:r>
              <a:rPr lang="en-US" dirty="0"/>
              <a:t> </a:t>
            </a:r>
            <a:r>
              <a:rPr lang="en-US" dirty="0" err="1"/>
              <a:t>Lebenserhaltungssystem</a:t>
            </a:r>
            <a:r>
              <a:rPr lang="en-US" dirty="0"/>
              <a:t> </a:t>
            </a:r>
            <a:r>
              <a:rPr lang="en-US" dirty="0" err="1"/>
              <a:t>ist</a:t>
            </a:r>
            <a:r>
              <a:rPr lang="en-US" dirty="0"/>
              <a:t>. Es </a:t>
            </a:r>
            <a:r>
              <a:rPr lang="en-US" dirty="0" err="1"/>
              <a:t>gibt</a:t>
            </a:r>
            <a:r>
              <a:rPr lang="en-US" dirty="0"/>
              <a:t> "</a:t>
            </a:r>
            <a:r>
              <a:rPr lang="en-US" dirty="0" err="1"/>
              <a:t>Keinen</a:t>
            </a:r>
            <a:r>
              <a:rPr lang="en-US" dirty="0"/>
              <a:t> Planet B", </a:t>
            </a:r>
            <a:r>
              <a:rPr lang="en-US" dirty="0" err="1"/>
              <a:t>wie</a:t>
            </a:r>
            <a:r>
              <a:rPr lang="en-US" dirty="0"/>
              <a:t> </a:t>
            </a:r>
            <a:r>
              <a:rPr lang="en-US" dirty="0" err="1"/>
              <a:t>einige</a:t>
            </a:r>
            <a:r>
              <a:rPr lang="en-US" dirty="0"/>
              <a:t> </a:t>
            </a:r>
            <a:r>
              <a:rPr lang="en-US" dirty="0" err="1"/>
              <a:t>Leute</a:t>
            </a:r>
            <a:r>
              <a:rPr lang="en-US" dirty="0"/>
              <a:t> es </a:t>
            </a:r>
            <a:r>
              <a:rPr lang="en-US" dirty="0" err="1"/>
              <a:t>ausdrückten</a:t>
            </a:r>
            <a:r>
              <a:rPr lang="en-US" dirty="0"/>
              <a:t> - das </a:t>
            </a:r>
            <a:r>
              <a:rPr lang="en-US" dirty="0" err="1"/>
              <a:t>ist</a:t>
            </a:r>
            <a:r>
              <a:rPr lang="en-US" dirty="0"/>
              <a:t> es, </a:t>
            </a:r>
            <a:r>
              <a:rPr lang="en-US" dirty="0" err="1"/>
              <a:t>für</a:t>
            </a:r>
            <a:r>
              <a:rPr lang="en-US" dirty="0"/>
              <a:t> </a:t>
            </a:r>
            <a:r>
              <a:rPr lang="en-US" dirty="0" err="1"/>
              <a:t>uns</a:t>
            </a:r>
            <a:r>
              <a:rPr lang="en-US" dirty="0"/>
              <a:t> und </a:t>
            </a:r>
            <a:r>
              <a:rPr lang="en-US" dirty="0" err="1"/>
              <a:t>unser</a:t>
            </a:r>
            <a:r>
              <a:rPr lang="en-US" dirty="0"/>
              <a:t> Leben und das Leben </a:t>
            </a:r>
            <a:r>
              <a:rPr lang="en-US" dirty="0" err="1"/>
              <a:t>unserer</a:t>
            </a:r>
            <a:r>
              <a:rPr lang="en-US" dirty="0"/>
              <a:t> Kinder und die </a:t>
            </a:r>
            <a:r>
              <a:rPr lang="en-US" dirty="0" err="1"/>
              <a:t>Zukunft</a:t>
            </a:r>
            <a:r>
              <a:rPr lang="en-US" dirty="0"/>
              <a:t> </a:t>
            </a:r>
            <a:r>
              <a:rPr lang="en-US" dirty="0" err="1"/>
              <a:t>unserer</a:t>
            </a:r>
            <a:r>
              <a:rPr lang="en-US" dirty="0"/>
              <a:t> </a:t>
            </a:r>
            <a:r>
              <a:rPr lang="en-US" dirty="0" err="1"/>
              <a:t>Spezies</a:t>
            </a:r>
            <a:r>
              <a:rPr lang="en-US" dirty="0"/>
              <a:t>. </a:t>
            </a:r>
            <a:r>
              <a:rPr lang="en-US" dirty="0" err="1"/>
              <a:t>Alles</a:t>
            </a:r>
            <a:r>
              <a:rPr lang="en-US" dirty="0"/>
              <a:t>, was </a:t>
            </a:r>
            <a:r>
              <a:rPr lang="en-US" dirty="0" err="1"/>
              <a:t>wir</a:t>
            </a:r>
            <a:r>
              <a:rPr lang="en-US" dirty="0"/>
              <a:t> </a:t>
            </a:r>
            <a:r>
              <a:rPr lang="en-US" dirty="0" err="1"/>
              <a:t>zum</a:t>
            </a:r>
            <a:r>
              <a:rPr lang="en-US" dirty="0"/>
              <a:t> </a:t>
            </a:r>
            <a:r>
              <a:rPr lang="en-US" dirty="0" err="1"/>
              <a:t>Überleben</a:t>
            </a:r>
            <a:r>
              <a:rPr lang="en-US" dirty="0"/>
              <a:t> </a:t>
            </a:r>
            <a:r>
              <a:rPr lang="en-US" dirty="0" err="1"/>
              <a:t>brauchen</a:t>
            </a:r>
            <a:r>
              <a:rPr lang="en-US" dirty="0"/>
              <a:t>, </a:t>
            </a:r>
            <a:r>
              <a:rPr lang="en-US" dirty="0" err="1"/>
              <a:t>ist</a:t>
            </a:r>
            <a:r>
              <a:rPr lang="en-US" dirty="0"/>
              <a:t> auf der </a:t>
            </a:r>
            <a:r>
              <a:rPr lang="en-US" dirty="0" err="1"/>
              <a:t>Oberfläche</a:t>
            </a:r>
            <a:r>
              <a:rPr lang="en-US" dirty="0"/>
              <a:t> dieses </a:t>
            </a:r>
            <a:r>
              <a:rPr lang="en-US" dirty="0" err="1"/>
              <a:t>Planeten</a:t>
            </a:r>
            <a:r>
              <a:rPr lang="en-US" dirty="0"/>
              <a:t>, in der </a:t>
            </a:r>
            <a:r>
              <a:rPr lang="en-US" dirty="0" err="1"/>
              <a:t>Luft</a:t>
            </a:r>
            <a:r>
              <a:rPr lang="en-US" dirty="0"/>
              <a:t> und in der "</a:t>
            </a:r>
            <a:r>
              <a:rPr lang="en-US" dirty="0" err="1"/>
              <a:t>Biosphäre</a:t>
            </a:r>
            <a:r>
              <a:rPr lang="en-US" dirty="0"/>
              <a:t>" </a:t>
            </a:r>
            <a:r>
              <a:rPr lang="en-US" dirty="0" err="1"/>
              <a:t>enthalten</a:t>
            </a:r>
            <a:r>
              <a:rPr lang="en-US" dirty="0"/>
              <a:t> - die </a:t>
            </a:r>
            <a:r>
              <a:rPr lang="en-US" dirty="0" err="1"/>
              <a:t>Ozeane</a:t>
            </a:r>
            <a:r>
              <a:rPr lang="en-US" dirty="0"/>
              <a:t> und das Land, auf das </a:t>
            </a:r>
            <a:r>
              <a:rPr lang="en-US" dirty="0" err="1"/>
              <a:t>wir</a:t>
            </a:r>
            <a:r>
              <a:rPr lang="en-US" dirty="0"/>
              <a:t> </a:t>
            </a:r>
            <a:r>
              <a:rPr lang="en-US" dirty="0" err="1"/>
              <a:t>angewiesen</a:t>
            </a:r>
            <a:r>
              <a:rPr lang="en-US" dirty="0"/>
              <a:t> </a:t>
            </a:r>
            <a:r>
              <a:rPr lang="en-US" dirty="0" err="1"/>
              <a:t>sind</a:t>
            </a:r>
            <a:r>
              <a:rPr lang="en-US" dirty="0"/>
              <a:t>".</a:t>
            </a:r>
            <a:endParaRPr dirty="0"/>
          </a:p>
        </p:txBody>
      </p:sp>
      <p:sp>
        <p:nvSpPr>
          <p:cNvPr id="1396" name="Google Shape;139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7</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de-AT" sz="1200" b="0" i="0" u="none" strike="noStrike" dirty="0">
                <a:solidFill>
                  <a:schemeClr val="dk1"/>
                </a:solidFill>
                <a:latin typeface="Arial"/>
                <a:ea typeface="Arial"/>
                <a:cs typeface="Arial"/>
                <a:sym typeface="Arial"/>
              </a:rPr>
              <a:t>Wir sind also dabei, dieses Lebenserhaltungssystem zu zerstören, und wir tun es auf verschiedene Weise. Wir zerstören das Klima, und wir werden ein wenig darüber reden - wir erwärmen die Erde, so dass sie nicht mehr das Klima hat, das wir seit mehreren tausend Jahren genießen. Wir zerstören die Ökologie - die "Biosphäre", von der wir abhängen, wird durch unsere Aktivitäten sehr stark geschädigt, und indem wir diese Dinge tun, zerstören wir unsere Zukunft - also schauen wir wirklich auf das Ende.... sicherlich der menschlichen Zivilisation, und wenn wir die Dinge zu weit treiben, vielleicht auf das Ende der menschlichen Spezies. Wir stehen also buchstäblich vor der Aussicht auf das Aussterben. Und wir sind aufgrund unserer Intelligenz die erste und möglicherweise die einzige Spezies in der 4 Milliarden Jahre alten Geschichte des Lebens auf diesem Planeten, die jemals verstanden hat, das ihr das Aussterben droht. Wenn also eine Spezies ihr eigenes Aussterben stoppen kann, dann sind wir es, und die Frage ist: - Können wir das?"</a:t>
            </a:r>
            <a:endParaRPr sz="1200" b="0" i="0" u="none" strike="noStrike" dirty="0">
              <a:solidFill>
                <a:schemeClr val="dk1"/>
              </a:solidFill>
              <a:latin typeface="Arial"/>
              <a:ea typeface="Arial"/>
              <a:cs typeface="Arial"/>
              <a:sym typeface="Arial"/>
            </a:endParaRPr>
          </a:p>
        </p:txBody>
      </p:sp>
      <p:sp>
        <p:nvSpPr>
          <p:cNvPr id="1405" name="Google Shape;14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8</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de-AT" sz="1200" b="0" i="0" u="none" strike="noStrike" dirty="0">
                <a:solidFill>
                  <a:schemeClr val="dk1"/>
                </a:solidFill>
                <a:latin typeface="Arial"/>
                <a:ea typeface="Arial"/>
                <a:cs typeface="Arial"/>
                <a:sym typeface="Arial"/>
              </a:rPr>
              <a:t>"Also schauen wir uns zuerst an, was mit unserem Klima passiert. Die meisten von euch sind wahrscheinlich ziemlich vertraut mit dem, was inzwischen vor sich geht.„</a:t>
            </a:r>
          </a:p>
          <a:p>
            <a:pPr marL="0" lvl="0" indent="0" algn="l" rtl="0">
              <a:spcBef>
                <a:spcPts val="0"/>
              </a:spcBef>
              <a:spcAft>
                <a:spcPts val="0"/>
              </a:spcAft>
              <a:buClr>
                <a:schemeClr val="dk1"/>
              </a:buClr>
              <a:buSzPts val="1200"/>
              <a:buFont typeface="Arial"/>
              <a:buNone/>
            </a:pPr>
            <a:endParaRPr sz="1200" b="0" i="0" u="none" strike="noStrike" dirty="0">
              <a:solidFill>
                <a:schemeClr val="dk1"/>
              </a:solidFill>
              <a:latin typeface="Arial"/>
              <a:ea typeface="Arial"/>
              <a:cs typeface="Arial"/>
              <a:sym typeface="Arial"/>
            </a:endParaRPr>
          </a:p>
        </p:txBody>
      </p:sp>
      <p:sp>
        <p:nvSpPr>
          <p:cNvPr id="1416" name="Google Shape;141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9</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654731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4075809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1419720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42885"/>
            <a:ext cx="10515600" cy="447675"/>
          </a:xfrm>
        </p:spPr>
        <p:txBody>
          <a:bodyPr>
            <a:normAutofit/>
          </a:bodyPr>
          <a:lstStyle>
            <a:lvl1pPr algn="ctr">
              <a:defRPr sz="3600">
                <a:latin typeface="FUCXED CAPS" pitchFamily="50" charset="0"/>
              </a:defRPr>
            </a:lvl1pPr>
          </a:lstStyle>
          <a:p>
            <a:r>
              <a:rPr lang="en-GB"/>
              <a:t>CLICK TO EDIT MASTER 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678725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4149460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066187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480176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3707023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1267486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3457881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1305705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0083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639399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4490764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2399571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F5C969-6BA6-134A-A34F-DC7B0F065984}" type="slidenum">
              <a:rPr lang="en-US" smtClean="0"/>
              <a:t>‹Nr.›</a:t>
            </a:fld>
            <a:endParaRPr lang="en-US" dirty="0"/>
          </a:p>
        </p:txBody>
      </p:sp>
    </p:spTree>
    <p:extLst>
      <p:ext uri="{BB962C8B-B14F-4D97-AF65-F5344CB8AC3E}">
        <p14:creationId xmlns:p14="http://schemas.microsoft.com/office/powerpoint/2010/main" val="3912833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42885"/>
            <a:ext cx="10515600" cy="447675"/>
          </a:xfrm>
        </p:spPr>
        <p:txBody>
          <a:bodyPr>
            <a:normAutofit/>
          </a:bodyPr>
          <a:lstStyle>
            <a:lvl1pPr algn="ctr">
              <a:defRPr sz="3600">
                <a:latin typeface="FUCXED CAPS" pitchFamily="50" charset="0"/>
              </a:defRPr>
            </a:lvl1pPr>
          </a:lstStyle>
          <a:p>
            <a:r>
              <a:rPr lang="en-GB"/>
              <a:t>CLICK TO EDIT MASTER TITLE STYLE</a:t>
            </a:r>
            <a:endParaRPr lang="en-US"/>
          </a:p>
        </p:txBody>
      </p:sp>
      <p:sp>
        <p:nvSpPr>
          <p:cNvPr id="4" name="Date Placeholder 3"/>
          <p:cNvSpPr>
            <a:spLocks noGrp="1"/>
          </p:cNvSpPr>
          <p:nvPr>
            <p:ph type="dt" sz="half" idx="10"/>
          </p:nvPr>
        </p:nvSpPr>
        <p:spPr/>
        <p:txBody>
          <a:bodyPr/>
          <a:lstStyle/>
          <a:p>
            <a:fld id="{EDABB04E-D4E7-9B47-B817-ACB878A67DC8}" type="datetimeFigureOut">
              <a:rPr lang="en-US" smtClean="0">
                <a:solidFill>
                  <a:prstClr val="black">
                    <a:tint val="75000"/>
                  </a:prstClr>
                </a:solidFill>
              </a:rPr>
              <a:pPr/>
              <a:t>3/3/2020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1F5C969-6BA6-134A-A34F-DC7B0F065984}" type="slidenum">
              <a:rPr lang="en-US" smtClean="0">
                <a:solidFill>
                  <a:prstClr val="black">
                    <a:tint val="75000"/>
                  </a:prstClr>
                </a:solidFill>
              </a:rPr>
              <a:pPr/>
              <a:t>‹Nr.›</a:t>
            </a:fld>
            <a:endParaRPr lang="en-US" dirty="0">
              <a:solidFill>
                <a:prstClr val="black">
                  <a:tint val="75000"/>
                </a:prstClr>
              </a:solidFill>
            </a:endParaRPr>
          </a:p>
        </p:txBody>
      </p:sp>
    </p:spTree>
    <p:extLst>
      <p:ext uri="{BB962C8B-B14F-4D97-AF65-F5344CB8AC3E}">
        <p14:creationId xmlns:p14="http://schemas.microsoft.com/office/powerpoint/2010/main" val="2449181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5"/>
        <p:cNvGrpSpPr/>
        <p:nvPr/>
      </p:nvGrpSpPr>
      <p:grpSpPr>
        <a:xfrm>
          <a:off x="0" y="0"/>
          <a:ext cx="0" cy="0"/>
          <a:chOff x="0" y="0"/>
          <a:chExt cx="0" cy="0"/>
        </a:xfrm>
      </p:grpSpPr>
      <p:sp>
        <p:nvSpPr>
          <p:cNvPr id="216" name="Google Shape;216;p77"/>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77"/>
          <p:cNvSpPr txBox="1">
            <a:spLocks noGrp="1"/>
          </p:cNvSpPr>
          <p:nvPr>
            <p:ph type="body" idx="1"/>
          </p:nvPr>
        </p:nvSpPr>
        <p:spPr>
          <a:xfrm>
            <a:off x="838203" y="1825627"/>
            <a:ext cx="10515600" cy="435133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77"/>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77"/>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77"/>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1"/>
        <p:cNvGrpSpPr/>
        <p:nvPr/>
      </p:nvGrpSpPr>
      <p:grpSpPr>
        <a:xfrm>
          <a:off x="0" y="0"/>
          <a:ext cx="0" cy="0"/>
          <a:chOff x="0" y="0"/>
          <a:chExt cx="0" cy="0"/>
        </a:xfrm>
      </p:grpSpPr>
      <p:sp>
        <p:nvSpPr>
          <p:cNvPr id="222" name="Google Shape;222;p280"/>
          <p:cNvSpPr txBox="1">
            <a:spLocks noGrp="1"/>
          </p:cNvSpPr>
          <p:nvPr>
            <p:ph type="ctrTitle"/>
          </p:nvPr>
        </p:nvSpPr>
        <p:spPr>
          <a:xfrm>
            <a:off x="1524003" y="1122361"/>
            <a:ext cx="9144000" cy="2387598"/>
          </a:xfrm>
          <a:prstGeom prst="rect">
            <a:avLst/>
          </a:prstGeom>
          <a:noFill/>
          <a:ln>
            <a:noFill/>
          </a:ln>
        </p:spPr>
        <p:txBody>
          <a:bodyPr spcFirstLastPara="1" wrap="square" lIns="91425" tIns="45700" rIns="91425" bIns="45700" anchor="b" anchorCtr="1">
            <a:normAutofit/>
          </a:bodyPr>
          <a:lstStyle>
            <a:lvl1pPr lvl="0" algn="ctr">
              <a:lnSpc>
                <a:spcPct val="90000"/>
              </a:lnSpc>
              <a:spcBef>
                <a:spcPts val="0"/>
              </a:spcBef>
              <a:spcAft>
                <a:spcPts val="0"/>
              </a:spcAft>
              <a:buClr>
                <a:srgbClr val="000000"/>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280"/>
          <p:cNvSpPr txBox="1">
            <a:spLocks noGrp="1"/>
          </p:cNvSpPr>
          <p:nvPr>
            <p:ph type="subTitle" idx="1"/>
          </p:nvPr>
        </p:nvSpPr>
        <p:spPr>
          <a:xfrm>
            <a:off x="1524003" y="3602041"/>
            <a:ext cx="9144000" cy="1655758"/>
          </a:xfrm>
          <a:prstGeom prst="rect">
            <a:avLst/>
          </a:prstGeom>
          <a:noFill/>
          <a:ln>
            <a:noFill/>
          </a:ln>
        </p:spPr>
        <p:txBody>
          <a:bodyPr spcFirstLastPara="1" wrap="square" lIns="91425" tIns="45700" rIns="91425" bIns="45700" anchor="t" anchorCtr="1">
            <a:normAutofit/>
          </a:bodyPr>
          <a:lstStyle>
            <a:lvl1pPr lvl="0" algn="ctr">
              <a:lnSpc>
                <a:spcPct val="90000"/>
              </a:lnSpc>
              <a:spcBef>
                <a:spcPts val="1000"/>
              </a:spcBef>
              <a:spcAft>
                <a:spcPts val="0"/>
              </a:spcAft>
              <a:buClr>
                <a:srgbClr val="000000"/>
              </a:buClr>
              <a:buSzPts val="2400"/>
              <a:buNone/>
              <a:defRPr sz="2400"/>
            </a:lvl1pPr>
            <a:lvl2pPr lvl="1" algn="l">
              <a:lnSpc>
                <a:spcPct val="90000"/>
              </a:lnSpc>
              <a:spcBef>
                <a:spcPts val="500"/>
              </a:spcBef>
              <a:spcAft>
                <a:spcPts val="0"/>
              </a:spcAft>
              <a:buClr>
                <a:srgbClr val="000000"/>
              </a:buClr>
              <a:buSzPts val="1800"/>
              <a:buChar char="•"/>
              <a:defRPr/>
            </a:lvl2pPr>
            <a:lvl3pPr lvl="2" algn="l">
              <a:lnSpc>
                <a:spcPct val="90000"/>
              </a:lnSpc>
              <a:spcBef>
                <a:spcPts val="500"/>
              </a:spcBef>
              <a:spcAft>
                <a:spcPts val="0"/>
              </a:spcAft>
              <a:buClr>
                <a:srgbClr val="000000"/>
              </a:buClr>
              <a:buSzPts val="1800"/>
              <a:buChar char="•"/>
              <a:defRPr/>
            </a:lvl3pPr>
            <a:lvl4pPr lvl="3" algn="l">
              <a:lnSpc>
                <a:spcPct val="90000"/>
              </a:lnSpc>
              <a:spcBef>
                <a:spcPts val="500"/>
              </a:spcBef>
              <a:spcAft>
                <a:spcPts val="0"/>
              </a:spcAft>
              <a:buClr>
                <a:srgbClr val="000000"/>
              </a:buClr>
              <a:buSzPts val="1800"/>
              <a:buChar char="•"/>
              <a:defRPr/>
            </a:lvl4pPr>
            <a:lvl5pPr lvl="4" algn="l">
              <a:lnSpc>
                <a:spcPct val="90000"/>
              </a:lnSpc>
              <a:spcBef>
                <a:spcPts val="500"/>
              </a:spcBef>
              <a:spcAft>
                <a:spcPts val="0"/>
              </a:spcAft>
              <a:buClr>
                <a:srgbClr val="000000"/>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24" name="Google Shape;224;p280"/>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80"/>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80"/>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7"/>
        <p:cNvGrpSpPr/>
        <p:nvPr/>
      </p:nvGrpSpPr>
      <p:grpSpPr>
        <a:xfrm>
          <a:off x="0" y="0"/>
          <a:ext cx="0" cy="0"/>
          <a:chOff x="0" y="0"/>
          <a:chExt cx="0" cy="0"/>
        </a:xfrm>
      </p:grpSpPr>
      <p:sp>
        <p:nvSpPr>
          <p:cNvPr id="228" name="Google Shape;228;p281"/>
          <p:cNvSpPr txBox="1">
            <a:spLocks noGrp="1"/>
          </p:cNvSpPr>
          <p:nvPr>
            <p:ph type="title"/>
          </p:nvPr>
        </p:nvSpPr>
        <p:spPr>
          <a:xfrm>
            <a:off x="831847" y="1709735"/>
            <a:ext cx="10515600" cy="28527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281"/>
          <p:cNvSpPr txBox="1">
            <a:spLocks noGrp="1"/>
          </p:cNvSpPr>
          <p:nvPr>
            <p:ph type="body" idx="1"/>
          </p:nvPr>
        </p:nvSpPr>
        <p:spPr>
          <a:xfrm>
            <a:off x="831847" y="4589465"/>
            <a:ext cx="10515600" cy="15001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98989"/>
              </a:buClr>
              <a:buSzPts val="2400"/>
              <a:buNone/>
              <a:defRPr sz="2400">
                <a:solidFill>
                  <a:srgbClr val="898989"/>
                </a:solidFill>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281"/>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81"/>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81"/>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3"/>
        <p:cNvGrpSpPr/>
        <p:nvPr/>
      </p:nvGrpSpPr>
      <p:grpSpPr>
        <a:xfrm>
          <a:off x="0" y="0"/>
          <a:ext cx="0" cy="0"/>
          <a:chOff x="0" y="0"/>
          <a:chExt cx="0" cy="0"/>
        </a:xfrm>
      </p:grpSpPr>
      <p:sp>
        <p:nvSpPr>
          <p:cNvPr id="234" name="Google Shape;234;p282"/>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82"/>
          <p:cNvSpPr txBox="1">
            <a:spLocks noGrp="1"/>
          </p:cNvSpPr>
          <p:nvPr>
            <p:ph type="body" idx="1"/>
          </p:nvPr>
        </p:nvSpPr>
        <p:spPr>
          <a:xfrm>
            <a:off x="838203" y="1825627"/>
            <a:ext cx="5181603" cy="435133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82"/>
          <p:cNvSpPr txBox="1">
            <a:spLocks noGrp="1"/>
          </p:cNvSpPr>
          <p:nvPr>
            <p:ph type="body" idx="2"/>
          </p:nvPr>
        </p:nvSpPr>
        <p:spPr>
          <a:xfrm>
            <a:off x="6172200" y="1825627"/>
            <a:ext cx="5181603" cy="435133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82"/>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282"/>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282"/>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0"/>
        <p:cNvGrpSpPr/>
        <p:nvPr/>
      </p:nvGrpSpPr>
      <p:grpSpPr>
        <a:xfrm>
          <a:off x="0" y="0"/>
          <a:ext cx="0" cy="0"/>
          <a:chOff x="0" y="0"/>
          <a:chExt cx="0" cy="0"/>
        </a:xfrm>
      </p:grpSpPr>
      <p:sp>
        <p:nvSpPr>
          <p:cNvPr id="241" name="Google Shape;241;p283"/>
          <p:cNvSpPr txBox="1">
            <a:spLocks noGrp="1"/>
          </p:cNvSpPr>
          <p:nvPr>
            <p:ph type="title"/>
          </p:nvPr>
        </p:nvSpPr>
        <p:spPr>
          <a:xfrm>
            <a:off x="839784"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83"/>
          <p:cNvSpPr txBox="1">
            <a:spLocks noGrp="1"/>
          </p:cNvSpPr>
          <p:nvPr>
            <p:ph type="body" idx="1"/>
          </p:nvPr>
        </p:nvSpPr>
        <p:spPr>
          <a:xfrm>
            <a:off x="839784" y="1681160"/>
            <a:ext cx="5157782" cy="8239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0000"/>
              </a:buClr>
              <a:buSzPts val="2400"/>
              <a:buNone/>
              <a:defRPr sz="2400" b="1"/>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83"/>
          <p:cNvSpPr txBox="1">
            <a:spLocks noGrp="1"/>
          </p:cNvSpPr>
          <p:nvPr>
            <p:ph type="body" idx="2"/>
          </p:nvPr>
        </p:nvSpPr>
        <p:spPr>
          <a:xfrm>
            <a:off x="839784" y="2505071"/>
            <a:ext cx="5157782" cy="36845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283"/>
          <p:cNvSpPr txBox="1">
            <a:spLocks noGrp="1"/>
          </p:cNvSpPr>
          <p:nvPr>
            <p:ph type="body" idx="3"/>
          </p:nvPr>
        </p:nvSpPr>
        <p:spPr>
          <a:xfrm>
            <a:off x="6172200" y="1681160"/>
            <a:ext cx="5183184" cy="82391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0000"/>
              </a:buClr>
              <a:buSzPts val="2400"/>
              <a:buNone/>
              <a:defRPr sz="2400" b="1"/>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283"/>
          <p:cNvSpPr txBox="1">
            <a:spLocks noGrp="1"/>
          </p:cNvSpPr>
          <p:nvPr>
            <p:ph type="body" idx="4"/>
          </p:nvPr>
        </p:nvSpPr>
        <p:spPr>
          <a:xfrm>
            <a:off x="6172200" y="2505071"/>
            <a:ext cx="5183184" cy="36845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83"/>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283"/>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83"/>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4150126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9"/>
        <p:cNvGrpSpPr/>
        <p:nvPr/>
      </p:nvGrpSpPr>
      <p:grpSpPr>
        <a:xfrm>
          <a:off x="0" y="0"/>
          <a:ext cx="0" cy="0"/>
          <a:chOff x="0" y="0"/>
          <a:chExt cx="0" cy="0"/>
        </a:xfrm>
      </p:grpSpPr>
      <p:sp>
        <p:nvSpPr>
          <p:cNvPr id="250" name="Google Shape;250;p284"/>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284"/>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284"/>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284"/>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4"/>
        <p:cNvGrpSpPr/>
        <p:nvPr/>
      </p:nvGrpSpPr>
      <p:grpSpPr>
        <a:xfrm>
          <a:off x="0" y="0"/>
          <a:ext cx="0" cy="0"/>
          <a:chOff x="0" y="0"/>
          <a:chExt cx="0" cy="0"/>
        </a:xfrm>
      </p:grpSpPr>
      <p:sp>
        <p:nvSpPr>
          <p:cNvPr id="255" name="Google Shape;255;p285"/>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285"/>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285"/>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8"/>
        <p:cNvGrpSpPr/>
        <p:nvPr/>
      </p:nvGrpSpPr>
      <p:grpSpPr>
        <a:xfrm>
          <a:off x="0" y="0"/>
          <a:ext cx="0" cy="0"/>
          <a:chOff x="0" y="0"/>
          <a:chExt cx="0" cy="0"/>
        </a:xfrm>
      </p:grpSpPr>
      <p:sp>
        <p:nvSpPr>
          <p:cNvPr id="259" name="Google Shape;259;p286"/>
          <p:cNvSpPr txBox="1">
            <a:spLocks noGrp="1"/>
          </p:cNvSpPr>
          <p:nvPr>
            <p:ph type="title"/>
          </p:nvPr>
        </p:nvSpPr>
        <p:spPr>
          <a:xfrm>
            <a:off x="839784" y="457200"/>
            <a:ext cx="3932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86"/>
          <p:cNvSpPr txBox="1">
            <a:spLocks noGrp="1"/>
          </p:cNvSpPr>
          <p:nvPr>
            <p:ph type="body" idx="1"/>
          </p:nvPr>
        </p:nvSpPr>
        <p:spPr>
          <a:xfrm>
            <a:off x="5183184" y="987423"/>
            <a:ext cx="6172200" cy="487362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06400" algn="l">
              <a:lnSpc>
                <a:spcPct val="90000"/>
              </a:lnSpc>
              <a:spcBef>
                <a:spcPts val="500"/>
              </a:spcBef>
              <a:spcAft>
                <a:spcPts val="0"/>
              </a:spcAft>
              <a:buClr>
                <a:srgbClr val="000000"/>
              </a:buClr>
              <a:buSzPts val="2800"/>
              <a:buChar char="•"/>
              <a:defRPr sz="2800"/>
            </a:lvl2pPr>
            <a:lvl3pPr marL="1371600" lvl="2" indent="-381000" algn="l">
              <a:lnSpc>
                <a:spcPct val="90000"/>
              </a:lnSpc>
              <a:spcBef>
                <a:spcPts val="500"/>
              </a:spcBef>
              <a:spcAft>
                <a:spcPts val="0"/>
              </a:spcAft>
              <a:buClr>
                <a:srgbClr val="000000"/>
              </a:buClr>
              <a:buSzPts val="2400"/>
              <a:buChar char="•"/>
              <a:defRPr sz="2400"/>
            </a:lvl3pPr>
            <a:lvl4pPr marL="1828800" lvl="3" indent="-355600" algn="l">
              <a:lnSpc>
                <a:spcPct val="90000"/>
              </a:lnSpc>
              <a:spcBef>
                <a:spcPts val="500"/>
              </a:spcBef>
              <a:spcAft>
                <a:spcPts val="0"/>
              </a:spcAft>
              <a:buClr>
                <a:srgbClr val="000000"/>
              </a:buClr>
              <a:buSzPts val="2000"/>
              <a:buChar char="•"/>
              <a:defRPr sz="2000"/>
            </a:lvl4pPr>
            <a:lvl5pPr marL="2286000" lvl="4" indent="-355600" algn="l">
              <a:lnSpc>
                <a:spcPct val="90000"/>
              </a:lnSpc>
              <a:spcBef>
                <a:spcPts val="500"/>
              </a:spcBef>
              <a:spcAft>
                <a:spcPts val="0"/>
              </a:spcAft>
              <a:buClr>
                <a:srgbClr val="000000"/>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86"/>
          <p:cNvSpPr txBox="1">
            <a:spLocks noGrp="1"/>
          </p:cNvSpPr>
          <p:nvPr>
            <p:ph type="body" idx="2"/>
          </p:nvPr>
        </p:nvSpPr>
        <p:spPr>
          <a:xfrm>
            <a:off x="839784" y="2057400"/>
            <a:ext cx="3932240" cy="381158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86"/>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286"/>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86"/>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5"/>
        <p:cNvGrpSpPr/>
        <p:nvPr/>
      </p:nvGrpSpPr>
      <p:grpSpPr>
        <a:xfrm>
          <a:off x="0" y="0"/>
          <a:ext cx="0" cy="0"/>
          <a:chOff x="0" y="0"/>
          <a:chExt cx="0" cy="0"/>
        </a:xfrm>
      </p:grpSpPr>
      <p:sp>
        <p:nvSpPr>
          <p:cNvPr id="266" name="Google Shape;266;p287"/>
          <p:cNvSpPr txBox="1">
            <a:spLocks noGrp="1"/>
          </p:cNvSpPr>
          <p:nvPr>
            <p:ph type="title"/>
          </p:nvPr>
        </p:nvSpPr>
        <p:spPr>
          <a:xfrm>
            <a:off x="839784" y="457200"/>
            <a:ext cx="3932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287"/>
          <p:cNvSpPr txBox="1">
            <a:spLocks noGrp="1"/>
          </p:cNvSpPr>
          <p:nvPr>
            <p:ph type="pic" idx="2"/>
          </p:nvPr>
        </p:nvSpPr>
        <p:spPr>
          <a:xfrm>
            <a:off x="5183184" y="987423"/>
            <a:ext cx="6172200" cy="487362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rgbClr val="000000"/>
              </a:buClr>
              <a:buSzPts val="3200"/>
              <a:buFont typeface="Arial"/>
              <a:buNone/>
              <a:defRPr sz="3200" b="1" i="0" u="none" strike="noStrike" cap="none">
                <a:solidFill>
                  <a:srgbClr val="000000"/>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rgbClr val="000000"/>
              </a:buClr>
              <a:buSzPts val="2400"/>
              <a:buFont typeface="Arial"/>
              <a:buChar char="•"/>
              <a:defRPr sz="2400" b="1" i="0" u="none" strike="noStrike" cap="none">
                <a:solidFill>
                  <a:srgbClr val="000000"/>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rgbClr val="000000"/>
              </a:buClr>
              <a:buSzPts val="2000"/>
              <a:buFont typeface="Arial"/>
              <a:buChar char="•"/>
              <a:defRPr sz="2000" b="1" i="0" u="none" strike="noStrike" cap="none">
                <a:solidFill>
                  <a:srgbClr val="000000"/>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rgbClr val="000000"/>
              </a:buClr>
              <a:buSzPts val="1800"/>
              <a:buFont typeface="Arial"/>
              <a:buChar char="•"/>
              <a:defRPr sz="1800" b="1" i="0" u="none" strike="noStrike" cap="none">
                <a:solidFill>
                  <a:srgbClr val="000000"/>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rgbClr val="000000"/>
              </a:buClr>
              <a:buSzPts val="1800"/>
              <a:buFont typeface="Arial"/>
              <a:buChar char="•"/>
              <a:defRPr sz="1800" b="1" i="0" u="none" strike="noStrike" cap="none">
                <a:solidFill>
                  <a:srgbClr val="000000"/>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8" name="Google Shape;268;p287"/>
          <p:cNvSpPr txBox="1">
            <a:spLocks noGrp="1"/>
          </p:cNvSpPr>
          <p:nvPr>
            <p:ph type="body" idx="1"/>
          </p:nvPr>
        </p:nvSpPr>
        <p:spPr>
          <a:xfrm>
            <a:off x="839784" y="2057400"/>
            <a:ext cx="3932240" cy="381158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0000"/>
              </a:buClr>
              <a:buSzPts val="1600"/>
              <a:buNone/>
              <a:defRPr sz="1600"/>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287"/>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87"/>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287"/>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2"/>
        <p:cNvGrpSpPr/>
        <p:nvPr/>
      </p:nvGrpSpPr>
      <p:grpSpPr>
        <a:xfrm>
          <a:off x="0" y="0"/>
          <a:ext cx="0" cy="0"/>
          <a:chOff x="0" y="0"/>
          <a:chExt cx="0" cy="0"/>
        </a:xfrm>
      </p:grpSpPr>
      <p:sp>
        <p:nvSpPr>
          <p:cNvPr id="273" name="Google Shape;273;p288"/>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288"/>
          <p:cNvSpPr txBox="1">
            <a:spLocks noGrp="1"/>
          </p:cNvSpPr>
          <p:nvPr>
            <p:ph type="body" idx="1"/>
          </p:nvPr>
        </p:nvSpPr>
        <p:spPr>
          <a:xfrm rot="5400000">
            <a:off x="3920335" y="-1256505"/>
            <a:ext cx="4351336" cy="105156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288"/>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p288"/>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288"/>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8"/>
        <p:cNvGrpSpPr/>
        <p:nvPr/>
      </p:nvGrpSpPr>
      <p:grpSpPr>
        <a:xfrm>
          <a:off x="0" y="0"/>
          <a:ext cx="0" cy="0"/>
          <a:chOff x="0" y="0"/>
          <a:chExt cx="0" cy="0"/>
        </a:xfrm>
      </p:grpSpPr>
      <p:sp>
        <p:nvSpPr>
          <p:cNvPr id="279" name="Google Shape;279;p289"/>
          <p:cNvSpPr txBox="1">
            <a:spLocks noGrp="1"/>
          </p:cNvSpPr>
          <p:nvPr>
            <p:ph type="title"/>
          </p:nvPr>
        </p:nvSpPr>
        <p:spPr>
          <a:xfrm rot="5400000">
            <a:off x="7133436" y="1956597"/>
            <a:ext cx="5811834" cy="26288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00"/>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289"/>
          <p:cNvSpPr txBox="1">
            <a:spLocks noGrp="1"/>
          </p:cNvSpPr>
          <p:nvPr>
            <p:ph type="body" idx="1"/>
          </p:nvPr>
        </p:nvSpPr>
        <p:spPr>
          <a:xfrm rot="5400000">
            <a:off x="1799434" y="-596102"/>
            <a:ext cx="5811834" cy="773429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0000"/>
              </a:buClr>
              <a:buSzPts val="2800"/>
              <a:buChar char="•"/>
              <a:defRPr/>
            </a:lvl1pPr>
            <a:lvl2pPr marL="914400" lvl="1" indent="-381000" algn="l">
              <a:lnSpc>
                <a:spcPct val="90000"/>
              </a:lnSpc>
              <a:spcBef>
                <a:spcPts val="500"/>
              </a:spcBef>
              <a:spcAft>
                <a:spcPts val="0"/>
              </a:spcAft>
              <a:buClr>
                <a:srgbClr val="000000"/>
              </a:buClr>
              <a:buSzPts val="2400"/>
              <a:buChar char="•"/>
              <a:defRPr/>
            </a:lvl2pPr>
            <a:lvl3pPr marL="1371600" lvl="2" indent="-355600" algn="l">
              <a:lnSpc>
                <a:spcPct val="90000"/>
              </a:lnSpc>
              <a:spcBef>
                <a:spcPts val="500"/>
              </a:spcBef>
              <a:spcAft>
                <a:spcPts val="0"/>
              </a:spcAft>
              <a:buClr>
                <a:srgbClr val="000000"/>
              </a:buClr>
              <a:buSzPts val="20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289"/>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289"/>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Twentieth Centur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p289"/>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lvl="1"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lvl="2"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lvl="3"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lvl="4"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lvl="5"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lvl="6"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lvl="7"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lvl="8" indent="0" algn="r">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0"/>
        <p:cNvGrpSpPr/>
        <p:nvPr/>
      </p:nvGrpSpPr>
      <p:grpSpPr>
        <a:xfrm>
          <a:off x="0" y="0"/>
          <a:ext cx="0" cy="0"/>
          <a:chOff x="0" y="0"/>
          <a:chExt cx="0" cy="0"/>
        </a:xfrm>
      </p:grpSpPr>
      <p:sp>
        <p:nvSpPr>
          <p:cNvPr id="291" name="Google Shape;291;p86"/>
          <p:cNvSpPr txBox="1">
            <a:spLocks noGrp="1"/>
          </p:cNvSpPr>
          <p:nvPr>
            <p:ph type="title"/>
          </p:nvPr>
        </p:nvSpPr>
        <p:spPr>
          <a:xfrm>
            <a:off x="838200" y="242885"/>
            <a:ext cx="10515600" cy="447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
        <p:cNvGrpSpPr/>
        <p:nvPr/>
      </p:nvGrpSpPr>
      <p:grpSpPr>
        <a:xfrm>
          <a:off x="0" y="0"/>
          <a:ext cx="0" cy="0"/>
          <a:chOff x="0" y="0"/>
          <a:chExt cx="0" cy="0"/>
        </a:xfrm>
      </p:grpSpPr>
      <p:sp>
        <p:nvSpPr>
          <p:cNvPr id="296" name="Google Shape;296;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99"/>
        <p:cNvGrpSpPr/>
        <p:nvPr/>
      </p:nvGrpSpPr>
      <p:grpSpPr>
        <a:xfrm>
          <a:off x="0" y="0"/>
          <a:ext cx="0" cy="0"/>
          <a:chOff x="0" y="0"/>
          <a:chExt cx="0" cy="0"/>
        </a:xfrm>
      </p:grpSpPr>
      <p:sp>
        <p:nvSpPr>
          <p:cNvPr id="300" name="Google Shape;300;p270"/>
          <p:cNvSpPr txBox="1">
            <a:spLocks noGrp="1"/>
          </p:cNvSpPr>
          <p:nvPr>
            <p:ph type="title"/>
          </p:nvPr>
        </p:nvSpPr>
        <p:spPr>
          <a:xfrm>
            <a:off x="838200" y="242885"/>
            <a:ext cx="10515600" cy="447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2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2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2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2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5"/>
        <p:cNvGrpSpPr/>
        <p:nvPr/>
      </p:nvGrpSpPr>
      <p:grpSpPr>
        <a:xfrm>
          <a:off x="0" y="0"/>
          <a:ext cx="0" cy="0"/>
          <a:chOff x="0" y="0"/>
          <a:chExt cx="0" cy="0"/>
        </a:xfrm>
      </p:grpSpPr>
      <p:sp>
        <p:nvSpPr>
          <p:cNvPr id="306" name="Google Shape;306;p27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27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8" name="Google Shape;308;p2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2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2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827610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1"/>
        <p:cNvGrpSpPr/>
        <p:nvPr/>
      </p:nvGrpSpPr>
      <p:grpSpPr>
        <a:xfrm>
          <a:off x="0" y="0"/>
          <a:ext cx="0" cy="0"/>
          <a:chOff x="0" y="0"/>
          <a:chExt cx="0" cy="0"/>
        </a:xfrm>
      </p:grpSpPr>
      <p:sp>
        <p:nvSpPr>
          <p:cNvPr id="312" name="Google Shape;312;p27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3" name="Google Shape;313;p27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4" name="Google Shape;314;p2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2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2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7"/>
        <p:cNvGrpSpPr/>
        <p:nvPr/>
      </p:nvGrpSpPr>
      <p:grpSpPr>
        <a:xfrm>
          <a:off x="0" y="0"/>
          <a:ext cx="0" cy="0"/>
          <a:chOff x="0" y="0"/>
          <a:chExt cx="0" cy="0"/>
        </a:xfrm>
      </p:grpSpPr>
      <p:sp>
        <p:nvSpPr>
          <p:cNvPr id="318" name="Google Shape;318;p2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27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27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2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2" name="Google Shape;322;p2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3" name="Google Shape;323;p2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4"/>
        <p:cNvGrpSpPr/>
        <p:nvPr/>
      </p:nvGrpSpPr>
      <p:grpSpPr>
        <a:xfrm>
          <a:off x="0" y="0"/>
          <a:ext cx="0" cy="0"/>
          <a:chOff x="0" y="0"/>
          <a:chExt cx="0" cy="0"/>
        </a:xfrm>
      </p:grpSpPr>
      <p:sp>
        <p:nvSpPr>
          <p:cNvPr id="325" name="Google Shape;325;p27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27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7" name="Google Shape;327;p27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27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9" name="Google Shape;329;p27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2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2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2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3"/>
        <p:cNvGrpSpPr/>
        <p:nvPr/>
      </p:nvGrpSpPr>
      <p:grpSpPr>
        <a:xfrm>
          <a:off x="0" y="0"/>
          <a:ext cx="0" cy="0"/>
          <a:chOff x="0" y="0"/>
          <a:chExt cx="0" cy="0"/>
        </a:xfrm>
      </p:grpSpPr>
      <p:sp>
        <p:nvSpPr>
          <p:cNvPr id="334" name="Google Shape;334;p2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2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8"/>
        <p:cNvGrpSpPr/>
        <p:nvPr/>
      </p:nvGrpSpPr>
      <p:grpSpPr>
        <a:xfrm>
          <a:off x="0" y="0"/>
          <a:ext cx="0" cy="0"/>
          <a:chOff x="0" y="0"/>
          <a:chExt cx="0" cy="0"/>
        </a:xfrm>
      </p:grpSpPr>
      <p:sp>
        <p:nvSpPr>
          <p:cNvPr id="339" name="Google Shape;339;p27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0" name="Google Shape;340;p27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41" name="Google Shape;341;p27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2" name="Google Shape;342;p2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5"/>
        <p:cNvGrpSpPr/>
        <p:nvPr/>
      </p:nvGrpSpPr>
      <p:grpSpPr>
        <a:xfrm>
          <a:off x="0" y="0"/>
          <a:ext cx="0" cy="0"/>
          <a:chOff x="0" y="0"/>
          <a:chExt cx="0" cy="0"/>
        </a:xfrm>
      </p:grpSpPr>
      <p:sp>
        <p:nvSpPr>
          <p:cNvPr id="346" name="Google Shape;346;p27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27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1"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348" name="Google Shape;348;p27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9" name="Google Shape;349;p2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2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1" name="Google Shape;351;p2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2"/>
        <p:cNvGrpSpPr/>
        <p:nvPr/>
      </p:nvGrpSpPr>
      <p:grpSpPr>
        <a:xfrm>
          <a:off x="0" y="0"/>
          <a:ext cx="0" cy="0"/>
          <a:chOff x="0" y="0"/>
          <a:chExt cx="0" cy="0"/>
        </a:xfrm>
      </p:grpSpPr>
      <p:sp>
        <p:nvSpPr>
          <p:cNvPr id="353" name="Google Shape;353;p2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27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2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6" name="Google Shape;356;p2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2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58"/>
        <p:cNvGrpSpPr/>
        <p:nvPr/>
      </p:nvGrpSpPr>
      <p:grpSpPr>
        <a:xfrm>
          <a:off x="0" y="0"/>
          <a:ext cx="0" cy="0"/>
          <a:chOff x="0" y="0"/>
          <a:chExt cx="0" cy="0"/>
        </a:xfrm>
      </p:grpSpPr>
      <p:sp>
        <p:nvSpPr>
          <p:cNvPr id="359" name="Google Shape;359;p27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0" name="Google Shape;360;p27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2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2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2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accent4"/>
        </a:solidFill>
        <a:effectLst/>
      </p:bgPr>
    </p:bg>
    <p:spTree>
      <p:nvGrpSpPr>
        <p:cNvPr id="1" name="Shape 517"/>
        <p:cNvGrpSpPr/>
        <p:nvPr/>
      </p:nvGrpSpPr>
      <p:grpSpPr>
        <a:xfrm>
          <a:off x="0" y="0"/>
          <a:ext cx="0" cy="0"/>
          <a:chOff x="0" y="0"/>
          <a:chExt cx="0" cy="0"/>
        </a:xfrm>
      </p:grpSpPr>
      <p:sp>
        <p:nvSpPr>
          <p:cNvPr id="518" name="Google Shape;518;p1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19" name="Google Shape;519;p1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20" name="Google Shape;520;p1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521" name="Google Shape;521;p111"/>
          <p:cNvSpPr txBox="1">
            <a:spLocks noGrp="1"/>
          </p:cNvSpPr>
          <p:nvPr>
            <p:ph type="ctrTitle"/>
          </p:nvPr>
        </p:nvSpPr>
        <p:spPr>
          <a:xfrm>
            <a:off x="163436"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2" name="Google Shape;522;p111"/>
          <p:cNvSpPr txBox="1">
            <a:spLocks noGrp="1"/>
          </p:cNvSpPr>
          <p:nvPr>
            <p:ph type="subTitle" idx="1"/>
          </p:nvPr>
        </p:nvSpPr>
        <p:spPr>
          <a:xfrm>
            <a:off x="163436" y="4748575"/>
            <a:ext cx="11865130" cy="150718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013"/>
              <a:buNone/>
              <a:defRPr sz="1013"/>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523" name="Google Shape;523;p111"/>
          <p:cNvSpPr txBox="1">
            <a:spLocks noGrp="1"/>
          </p:cNvSpPr>
          <p:nvPr>
            <p:ph type="body" idx="2"/>
          </p:nvPr>
        </p:nvSpPr>
        <p:spPr>
          <a:xfrm>
            <a:off x="163361" y="1936007"/>
            <a:ext cx="11865129" cy="27119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531"/>
              <a:buNone/>
              <a:defRPr sz="2531" b="1">
                <a:solidFill>
                  <a:schemeClr val="lt1"/>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5"/>
        <p:cNvGrpSpPr/>
        <p:nvPr/>
      </p:nvGrpSpPr>
      <p:grpSpPr>
        <a:xfrm>
          <a:off x="0" y="0"/>
          <a:ext cx="0" cy="0"/>
          <a:chOff x="0" y="0"/>
          <a:chExt cx="0" cy="0"/>
        </a:xfrm>
      </p:grpSpPr>
      <p:sp>
        <p:nvSpPr>
          <p:cNvPr id="526" name="Google Shape;526;p14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7" name="Google Shape;527;p14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8" name="Google Shape;528;p14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29" name="Google Shape;529;p14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30" name="Google Shape;530;p14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1870237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1"/>
        <p:cNvGrpSpPr/>
        <p:nvPr/>
      </p:nvGrpSpPr>
      <p:grpSpPr>
        <a:xfrm>
          <a:off x="0" y="0"/>
          <a:ext cx="0" cy="0"/>
          <a:chOff x="0" y="0"/>
          <a:chExt cx="0" cy="0"/>
        </a:xfrm>
      </p:grpSpPr>
      <p:sp>
        <p:nvSpPr>
          <p:cNvPr id="532" name="Google Shape;532;p150"/>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3" name="Google Shape;533;p1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4" name="Google Shape;534;p15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35" name="Google Shape;535;p15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36" name="Google Shape;536;p15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7"/>
        <p:cNvGrpSpPr/>
        <p:nvPr/>
      </p:nvGrpSpPr>
      <p:grpSpPr>
        <a:xfrm>
          <a:off x="0" y="0"/>
          <a:ext cx="0" cy="0"/>
          <a:chOff x="0" y="0"/>
          <a:chExt cx="0" cy="0"/>
        </a:xfrm>
      </p:grpSpPr>
      <p:sp>
        <p:nvSpPr>
          <p:cNvPr id="538" name="Google Shape;538;p151"/>
          <p:cNvSpPr txBox="1">
            <a:spLocks noGrp="1"/>
          </p:cNvSpPr>
          <p:nvPr>
            <p:ph type="title"/>
          </p:nvPr>
        </p:nvSpPr>
        <p:spPr>
          <a:xfrm>
            <a:off x="831850" y="1709739"/>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wentieth Centur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9" name="Google Shape;539;p151"/>
          <p:cNvSpPr txBox="1">
            <a:spLocks noGrp="1"/>
          </p:cNvSpPr>
          <p:nvPr>
            <p:ph type="body" idx="1"/>
          </p:nvPr>
        </p:nvSpPr>
        <p:spPr>
          <a:xfrm>
            <a:off x="831850"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40" name="Google Shape;540;p15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1" name="Google Shape;541;p15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2" name="Google Shape;542;p15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3"/>
        <p:cNvGrpSpPr/>
        <p:nvPr/>
      </p:nvGrpSpPr>
      <p:grpSpPr>
        <a:xfrm>
          <a:off x="0" y="0"/>
          <a:ext cx="0" cy="0"/>
          <a:chOff x="0" y="0"/>
          <a:chExt cx="0" cy="0"/>
        </a:xfrm>
      </p:grpSpPr>
      <p:sp>
        <p:nvSpPr>
          <p:cNvPr id="544" name="Google Shape;544;p152"/>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5" name="Google Shape;545;p1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6" name="Google Shape;546;p1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7" name="Google Shape;547;p15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8" name="Google Shape;548;p15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49" name="Google Shape;549;p15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0"/>
        <p:cNvGrpSpPr/>
        <p:nvPr/>
      </p:nvGrpSpPr>
      <p:grpSpPr>
        <a:xfrm>
          <a:off x="0" y="0"/>
          <a:ext cx="0" cy="0"/>
          <a:chOff x="0" y="0"/>
          <a:chExt cx="0" cy="0"/>
        </a:xfrm>
      </p:grpSpPr>
      <p:sp>
        <p:nvSpPr>
          <p:cNvPr id="551" name="Google Shape;551;p153"/>
          <p:cNvSpPr txBox="1">
            <a:spLocks noGrp="1"/>
          </p:cNvSpPr>
          <p:nvPr>
            <p:ph type="title"/>
          </p:nvPr>
        </p:nvSpPr>
        <p:spPr>
          <a:xfrm>
            <a:off x="839788"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2" name="Google Shape;552;p153"/>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3" name="Google Shape;553;p153"/>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4" name="Google Shape;554;p153"/>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5" name="Google Shape;555;p153"/>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6" name="Google Shape;556;p15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57" name="Google Shape;557;p15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58" name="Google Shape;558;p15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9"/>
        <p:cNvGrpSpPr/>
        <p:nvPr/>
      </p:nvGrpSpPr>
      <p:grpSpPr>
        <a:xfrm>
          <a:off x="0" y="0"/>
          <a:ext cx="0" cy="0"/>
          <a:chOff x="0" y="0"/>
          <a:chExt cx="0" cy="0"/>
        </a:xfrm>
      </p:grpSpPr>
      <p:sp>
        <p:nvSpPr>
          <p:cNvPr id="560" name="Google Shape;560;p154"/>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15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62" name="Google Shape;562;p15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63" name="Google Shape;563;p15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4"/>
        <p:cNvGrpSpPr/>
        <p:nvPr/>
      </p:nvGrpSpPr>
      <p:grpSpPr>
        <a:xfrm>
          <a:off x="0" y="0"/>
          <a:ext cx="0" cy="0"/>
          <a:chOff x="0" y="0"/>
          <a:chExt cx="0" cy="0"/>
        </a:xfrm>
      </p:grpSpPr>
      <p:sp>
        <p:nvSpPr>
          <p:cNvPr id="565" name="Google Shape;565;p155"/>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6" name="Google Shape;566;p15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7" name="Google Shape;567;p155"/>
          <p:cNvSpPr txBox="1">
            <a:spLocks noGrp="1"/>
          </p:cNvSpPr>
          <p:nvPr>
            <p:ph type="body" idx="2"/>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8" name="Google Shape;568;p15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69" name="Google Shape;569;p15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0" name="Google Shape;570;p15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71"/>
        <p:cNvGrpSpPr/>
        <p:nvPr/>
      </p:nvGrpSpPr>
      <p:grpSpPr>
        <a:xfrm>
          <a:off x="0" y="0"/>
          <a:ext cx="0" cy="0"/>
          <a:chOff x="0" y="0"/>
          <a:chExt cx="0" cy="0"/>
        </a:xfrm>
      </p:grpSpPr>
      <p:sp>
        <p:nvSpPr>
          <p:cNvPr id="572" name="Google Shape;572;p156"/>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3" name="Google Shape;573;p156"/>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1"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2800"/>
              <a:buFont typeface="Arial"/>
              <a:buNone/>
              <a:defRPr sz="2800" b="1"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2400"/>
              <a:buFont typeface="Arial"/>
              <a:buNone/>
              <a:defRPr sz="2400" b="1"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4" name="Google Shape;574;p156"/>
          <p:cNvSpPr txBox="1">
            <a:spLocks noGrp="1"/>
          </p:cNvSpPr>
          <p:nvPr>
            <p:ph type="body" idx="1"/>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5" name="Google Shape;575;p15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6" name="Google Shape;576;p15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77" name="Google Shape;577;p15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78"/>
        <p:cNvGrpSpPr/>
        <p:nvPr/>
      </p:nvGrpSpPr>
      <p:grpSpPr>
        <a:xfrm>
          <a:off x="0" y="0"/>
          <a:ext cx="0" cy="0"/>
          <a:chOff x="0" y="0"/>
          <a:chExt cx="0" cy="0"/>
        </a:xfrm>
      </p:grpSpPr>
      <p:sp>
        <p:nvSpPr>
          <p:cNvPr id="579" name="Google Shape;579;p157"/>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0" name="Google Shape;580;p15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1" name="Google Shape;581;p15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2" name="Google Shape;582;p15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3" name="Google Shape;583;p15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84"/>
        <p:cNvGrpSpPr/>
        <p:nvPr/>
      </p:nvGrpSpPr>
      <p:grpSpPr>
        <a:xfrm>
          <a:off x="0" y="0"/>
          <a:ext cx="0" cy="0"/>
          <a:chOff x="0" y="0"/>
          <a:chExt cx="0" cy="0"/>
        </a:xfrm>
      </p:grpSpPr>
      <p:sp>
        <p:nvSpPr>
          <p:cNvPr id="585" name="Google Shape;585;p158"/>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6" name="Google Shape;586;p158"/>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7" name="Google Shape;587;p15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8" name="Google Shape;588;p15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89" name="Google Shape;589;p15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accent1"/>
        </a:solidFill>
        <a:effectLst/>
      </p:bgPr>
    </p:bg>
    <p:spTree>
      <p:nvGrpSpPr>
        <p:cNvPr id="1" name="Shape 590"/>
        <p:cNvGrpSpPr/>
        <p:nvPr/>
      </p:nvGrpSpPr>
      <p:grpSpPr>
        <a:xfrm>
          <a:off x="0" y="0"/>
          <a:ext cx="0" cy="0"/>
          <a:chOff x="0" y="0"/>
          <a:chExt cx="0" cy="0"/>
        </a:xfrm>
      </p:grpSpPr>
      <p:sp>
        <p:nvSpPr>
          <p:cNvPr id="591" name="Google Shape;591;p15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92" name="Google Shape;592;p15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593" name="Google Shape;593;p15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594" name="Google Shape;594;p159"/>
          <p:cNvSpPr txBox="1">
            <a:spLocks noGrp="1"/>
          </p:cNvSpPr>
          <p:nvPr>
            <p:ph type="ctrTitle"/>
          </p:nvPr>
        </p:nvSpPr>
        <p:spPr>
          <a:xfrm>
            <a:off x="163513"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5" name="Google Shape;595;p159"/>
          <p:cNvSpPr txBox="1">
            <a:spLocks noGrp="1"/>
          </p:cNvSpPr>
          <p:nvPr>
            <p:ph type="subTitle" idx="1"/>
          </p:nvPr>
        </p:nvSpPr>
        <p:spPr>
          <a:xfrm>
            <a:off x="163513" y="3602038"/>
            <a:ext cx="11865130" cy="26537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013"/>
              <a:buNone/>
              <a:defRPr sz="1013">
                <a:solidFill>
                  <a:schemeClr val="lt1"/>
                </a:solidFill>
              </a:defRPr>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596" name="Google Shape;596;p159"/>
          <p:cNvSpPr txBox="1">
            <a:spLocks noGrp="1"/>
          </p:cNvSpPr>
          <p:nvPr>
            <p:ph type="body" idx="2"/>
          </p:nvPr>
        </p:nvSpPr>
        <p:spPr>
          <a:xfrm>
            <a:off x="163437" y="1936007"/>
            <a:ext cx="11865129" cy="16143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531"/>
              <a:buNone/>
              <a:defRPr sz="2531" b="1">
                <a:solidFill>
                  <a:schemeClr val="lt1"/>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12435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97"/>
        <p:cNvGrpSpPr/>
        <p:nvPr/>
      </p:nvGrpSpPr>
      <p:grpSpPr>
        <a:xfrm>
          <a:off x="0" y="0"/>
          <a:ext cx="0" cy="0"/>
          <a:chOff x="0" y="0"/>
          <a:chExt cx="0" cy="0"/>
        </a:xfrm>
      </p:grpSpPr>
      <p:sp>
        <p:nvSpPr>
          <p:cNvPr id="598" name="Google Shape;598;p160"/>
          <p:cNvSpPr txBox="1">
            <a:spLocks noGrp="1"/>
          </p:cNvSpPr>
          <p:nvPr>
            <p:ph type="ctrTitle"/>
          </p:nvPr>
        </p:nvSpPr>
        <p:spPr>
          <a:xfrm>
            <a:off x="163436"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9" name="Google Shape;599;p160"/>
          <p:cNvSpPr txBox="1">
            <a:spLocks noGrp="1"/>
          </p:cNvSpPr>
          <p:nvPr>
            <p:ph type="subTitle" idx="1"/>
          </p:nvPr>
        </p:nvSpPr>
        <p:spPr>
          <a:xfrm>
            <a:off x="163436" y="3602038"/>
            <a:ext cx="11865130" cy="26537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013"/>
              <a:buNone/>
              <a:defRPr sz="1013"/>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600" name="Google Shape;600;p16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1" name="Google Shape;601;p16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2" name="Google Shape;602;p16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603" name="Google Shape;603;p160"/>
          <p:cNvSpPr txBox="1">
            <a:spLocks noGrp="1"/>
          </p:cNvSpPr>
          <p:nvPr>
            <p:ph type="body" idx="2"/>
          </p:nvPr>
        </p:nvSpPr>
        <p:spPr>
          <a:xfrm>
            <a:off x="163361" y="1936007"/>
            <a:ext cx="11865129" cy="16143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531"/>
              <a:buNone/>
              <a:defRPr sz="2531" b="1">
                <a:solidFill>
                  <a:schemeClr val="accent1"/>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2"/>
        </a:solidFill>
        <a:effectLst/>
      </p:bgPr>
    </p:bg>
    <p:spTree>
      <p:nvGrpSpPr>
        <p:cNvPr id="1" name="Shape 604"/>
        <p:cNvGrpSpPr/>
        <p:nvPr/>
      </p:nvGrpSpPr>
      <p:grpSpPr>
        <a:xfrm>
          <a:off x="0" y="0"/>
          <a:ext cx="0" cy="0"/>
          <a:chOff x="0" y="0"/>
          <a:chExt cx="0" cy="0"/>
        </a:xfrm>
      </p:grpSpPr>
      <p:sp>
        <p:nvSpPr>
          <p:cNvPr id="605" name="Google Shape;605;p16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6" name="Google Shape;606;p16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07" name="Google Shape;607;p16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608" name="Google Shape;608;p161"/>
          <p:cNvSpPr txBox="1">
            <a:spLocks noGrp="1"/>
          </p:cNvSpPr>
          <p:nvPr>
            <p:ph type="ctrTitle"/>
          </p:nvPr>
        </p:nvSpPr>
        <p:spPr>
          <a:xfrm>
            <a:off x="163436" y="136526"/>
            <a:ext cx="11865130" cy="17553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531"/>
              <a:buFont typeface="Twentieth Century"/>
              <a:buNone/>
              <a:defRPr sz="253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9" name="Google Shape;609;p161"/>
          <p:cNvSpPr txBox="1">
            <a:spLocks noGrp="1"/>
          </p:cNvSpPr>
          <p:nvPr>
            <p:ph type="subTitle" idx="1"/>
          </p:nvPr>
        </p:nvSpPr>
        <p:spPr>
          <a:xfrm>
            <a:off x="163436" y="4748575"/>
            <a:ext cx="11865130" cy="150718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013"/>
              <a:buNone/>
              <a:defRPr sz="1013"/>
            </a:lvl1pPr>
            <a:lvl2pPr lvl="1" algn="ctr">
              <a:lnSpc>
                <a:spcPct val="90000"/>
              </a:lnSpc>
              <a:spcBef>
                <a:spcPts val="500"/>
              </a:spcBef>
              <a:spcAft>
                <a:spcPts val="0"/>
              </a:spcAft>
              <a:buClr>
                <a:schemeClr val="dk1"/>
              </a:buClr>
              <a:buSzPts val="844"/>
              <a:buNone/>
              <a:defRPr sz="843"/>
            </a:lvl2pPr>
            <a:lvl3pPr lvl="2" algn="ctr">
              <a:lnSpc>
                <a:spcPct val="90000"/>
              </a:lnSpc>
              <a:spcBef>
                <a:spcPts val="500"/>
              </a:spcBef>
              <a:spcAft>
                <a:spcPts val="0"/>
              </a:spcAft>
              <a:buClr>
                <a:schemeClr val="dk1"/>
              </a:buClr>
              <a:buSzPts val="760"/>
              <a:buNone/>
              <a:defRPr sz="760"/>
            </a:lvl3pPr>
            <a:lvl4pPr lvl="3" algn="ctr">
              <a:lnSpc>
                <a:spcPct val="90000"/>
              </a:lnSpc>
              <a:spcBef>
                <a:spcPts val="500"/>
              </a:spcBef>
              <a:spcAft>
                <a:spcPts val="0"/>
              </a:spcAft>
              <a:buClr>
                <a:schemeClr val="dk1"/>
              </a:buClr>
              <a:buSzPts val="675"/>
              <a:buNone/>
              <a:defRPr sz="675"/>
            </a:lvl4pPr>
            <a:lvl5pPr lvl="4" algn="ctr">
              <a:lnSpc>
                <a:spcPct val="90000"/>
              </a:lnSpc>
              <a:spcBef>
                <a:spcPts val="500"/>
              </a:spcBef>
              <a:spcAft>
                <a:spcPts val="0"/>
              </a:spcAft>
              <a:buClr>
                <a:schemeClr val="dk1"/>
              </a:buClr>
              <a:buSzPts val="675"/>
              <a:buNone/>
              <a:defRPr sz="675"/>
            </a:lvl5pPr>
            <a:lvl6pPr lvl="5" algn="ctr">
              <a:lnSpc>
                <a:spcPct val="90000"/>
              </a:lnSpc>
              <a:spcBef>
                <a:spcPts val="500"/>
              </a:spcBef>
              <a:spcAft>
                <a:spcPts val="0"/>
              </a:spcAft>
              <a:buClr>
                <a:schemeClr val="dk1"/>
              </a:buClr>
              <a:buSzPts val="675"/>
              <a:buNone/>
              <a:defRPr sz="675"/>
            </a:lvl6pPr>
            <a:lvl7pPr lvl="6" algn="ctr">
              <a:lnSpc>
                <a:spcPct val="90000"/>
              </a:lnSpc>
              <a:spcBef>
                <a:spcPts val="500"/>
              </a:spcBef>
              <a:spcAft>
                <a:spcPts val="0"/>
              </a:spcAft>
              <a:buClr>
                <a:schemeClr val="dk1"/>
              </a:buClr>
              <a:buSzPts val="675"/>
              <a:buNone/>
              <a:defRPr sz="675"/>
            </a:lvl7pPr>
            <a:lvl8pPr lvl="7" algn="ctr">
              <a:lnSpc>
                <a:spcPct val="90000"/>
              </a:lnSpc>
              <a:spcBef>
                <a:spcPts val="500"/>
              </a:spcBef>
              <a:spcAft>
                <a:spcPts val="0"/>
              </a:spcAft>
              <a:buClr>
                <a:schemeClr val="dk1"/>
              </a:buClr>
              <a:buSzPts val="675"/>
              <a:buNone/>
              <a:defRPr sz="675"/>
            </a:lvl8pPr>
            <a:lvl9pPr lvl="8" algn="ctr">
              <a:lnSpc>
                <a:spcPct val="90000"/>
              </a:lnSpc>
              <a:spcBef>
                <a:spcPts val="500"/>
              </a:spcBef>
              <a:spcAft>
                <a:spcPts val="0"/>
              </a:spcAft>
              <a:buClr>
                <a:schemeClr val="dk1"/>
              </a:buClr>
              <a:buSzPts val="675"/>
              <a:buNone/>
              <a:defRPr sz="675"/>
            </a:lvl9pPr>
          </a:lstStyle>
          <a:p>
            <a:endParaRPr/>
          </a:p>
        </p:txBody>
      </p:sp>
      <p:sp>
        <p:nvSpPr>
          <p:cNvPr id="610" name="Google Shape;610;p161"/>
          <p:cNvSpPr txBox="1">
            <a:spLocks noGrp="1"/>
          </p:cNvSpPr>
          <p:nvPr>
            <p:ph type="body" idx="2"/>
          </p:nvPr>
        </p:nvSpPr>
        <p:spPr>
          <a:xfrm>
            <a:off x="163361" y="1936007"/>
            <a:ext cx="11865129" cy="27119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F6900"/>
              </a:buClr>
              <a:buSzPts val="2531"/>
              <a:buNone/>
              <a:defRPr sz="2531" b="1">
                <a:solidFill>
                  <a:srgbClr val="5F6900"/>
                </a:solidFill>
                <a:latin typeface="Twentieth Century"/>
                <a:ea typeface="Twentieth Century"/>
                <a:cs typeface="Twentieth Century"/>
                <a:sym typeface="Twentieth Centur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spTree>
      <p:nvGrpSpPr>
        <p:cNvPr id="1" name="Shape 611"/>
        <p:cNvGrpSpPr/>
        <p:nvPr/>
      </p:nvGrpSpPr>
      <p:grpSpPr>
        <a:xfrm>
          <a:off x="0" y="0"/>
          <a:ext cx="0" cy="0"/>
          <a:chOff x="0" y="0"/>
          <a:chExt cx="0" cy="0"/>
        </a:xfrm>
      </p:grpSpPr>
      <p:sp>
        <p:nvSpPr>
          <p:cNvPr id="612" name="Google Shape;612;p162"/>
          <p:cNvSpPr>
            <a:spLocks noGrp="1"/>
          </p:cNvSpPr>
          <p:nvPr>
            <p:ph type="pic" idx="2"/>
          </p:nvPr>
        </p:nvSpPr>
        <p:spPr>
          <a:xfrm>
            <a:off x="5183188" y="136526"/>
            <a:ext cx="6845376" cy="599941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350"/>
              <a:buFont typeface="Arial"/>
              <a:buNone/>
              <a:defRPr sz="1350" b="1"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1181"/>
              <a:buFont typeface="Arial"/>
              <a:buNone/>
              <a:defRPr sz="1181" b="1"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1013"/>
              <a:buFont typeface="Arial"/>
              <a:buNone/>
              <a:defRPr sz="1013" b="1"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844"/>
              <a:buFont typeface="Arial"/>
              <a:buNone/>
              <a:defRPr sz="843" b="1" i="0" u="none" strike="noStrike" cap="none">
                <a:solidFill>
                  <a:schemeClr val="dk1"/>
                </a:solidFill>
                <a:latin typeface="Twentieth Century"/>
                <a:ea typeface="Twentieth Century"/>
                <a:cs typeface="Twentieth Century"/>
                <a:sym typeface="Twentieth Century"/>
              </a:defRPr>
            </a:lvl9pPr>
          </a:lstStyle>
          <a:p>
            <a:endParaRPr/>
          </a:p>
        </p:txBody>
      </p:sp>
      <p:sp>
        <p:nvSpPr>
          <p:cNvPr id="613" name="Google Shape;613;p16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14" name="Google Shape;614;p16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1">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615" name="Google Shape;615;p16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1">
                <a:solidFill>
                  <a:srgbClr val="000000"/>
                </a:solidFill>
                <a:latin typeface="Twentieth Century"/>
                <a:ea typeface="Twentieth Century"/>
                <a:cs typeface="Twentieth Century"/>
                <a:sym typeface="Twentieth Century"/>
              </a:defRPr>
            </a:lvl1pPr>
            <a:lvl2pPr marL="0" marR="0" lvl="1" indent="0" algn="l" rtl="0">
              <a:spcBef>
                <a:spcPts val="0"/>
              </a:spcBef>
              <a:buNone/>
              <a:defRPr sz="1800" b="1">
                <a:solidFill>
                  <a:srgbClr val="000000"/>
                </a:solidFill>
                <a:latin typeface="Twentieth Century"/>
                <a:ea typeface="Twentieth Century"/>
                <a:cs typeface="Twentieth Century"/>
                <a:sym typeface="Twentieth Century"/>
              </a:defRPr>
            </a:lvl2pPr>
            <a:lvl3pPr marL="0" marR="0" lvl="2" indent="0" algn="l" rtl="0">
              <a:spcBef>
                <a:spcPts val="0"/>
              </a:spcBef>
              <a:buNone/>
              <a:defRPr sz="1800" b="1">
                <a:solidFill>
                  <a:srgbClr val="000000"/>
                </a:solidFill>
                <a:latin typeface="Twentieth Century"/>
                <a:ea typeface="Twentieth Century"/>
                <a:cs typeface="Twentieth Century"/>
                <a:sym typeface="Twentieth Century"/>
              </a:defRPr>
            </a:lvl3pPr>
            <a:lvl4pPr marL="0" marR="0" lvl="3" indent="0" algn="l" rtl="0">
              <a:spcBef>
                <a:spcPts val="0"/>
              </a:spcBef>
              <a:buNone/>
              <a:defRPr sz="1800" b="1">
                <a:solidFill>
                  <a:srgbClr val="000000"/>
                </a:solidFill>
                <a:latin typeface="Twentieth Century"/>
                <a:ea typeface="Twentieth Century"/>
                <a:cs typeface="Twentieth Century"/>
                <a:sym typeface="Twentieth Century"/>
              </a:defRPr>
            </a:lvl4pPr>
            <a:lvl5pPr marL="0" marR="0" lvl="4" indent="0" algn="l" rtl="0">
              <a:spcBef>
                <a:spcPts val="0"/>
              </a:spcBef>
              <a:buNone/>
              <a:defRPr sz="1800" b="1">
                <a:solidFill>
                  <a:srgbClr val="000000"/>
                </a:solidFill>
                <a:latin typeface="Twentieth Century"/>
                <a:ea typeface="Twentieth Century"/>
                <a:cs typeface="Twentieth Century"/>
                <a:sym typeface="Twentieth Century"/>
              </a:defRPr>
            </a:lvl5pPr>
            <a:lvl6pPr marL="0" marR="0" lvl="5" indent="0" algn="l" rtl="0">
              <a:spcBef>
                <a:spcPts val="0"/>
              </a:spcBef>
              <a:buNone/>
              <a:defRPr sz="1800" b="1">
                <a:solidFill>
                  <a:srgbClr val="000000"/>
                </a:solidFill>
                <a:latin typeface="Twentieth Century"/>
                <a:ea typeface="Twentieth Century"/>
                <a:cs typeface="Twentieth Century"/>
                <a:sym typeface="Twentieth Century"/>
              </a:defRPr>
            </a:lvl6pPr>
            <a:lvl7pPr marL="0" marR="0" lvl="6" indent="0" algn="l" rtl="0">
              <a:spcBef>
                <a:spcPts val="0"/>
              </a:spcBef>
              <a:buNone/>
              <a:defRPr sz="1800" b="1">
                <a:solidFill>
                  <a:srgbClr val="000000"/>
                </a:solidFill>
                <a:latin typeface="Twentieth Century"/>
                <a:ea typeface="Twentieth Century"/>
                <a:cs typeface="Twentieth Century"/>
                <a:sym typeface="Twentieth Century"/>
              </a:defRPr>
            </a:lvl7pPr>
            <a:lvl8pPr marL="0" marR="0" lvl="7" indent="0" algn="l" rtl="0">
              <a:spcBef>
                <a:spcPts val="0"/>
              </a:spcBef>
              <a:buNone/>
              <a:defRPr sz="1800" b="1">
                <a:solidFill>
                  <a:srgbClr val="000000"/>
                </a:solidFill>
                <a:latin typeface="Twentieth Century"/>
                <a:ea typeface="Twentieth Century"/>
                <a:cs typeface="Twentieth Century"/>
                <a:sym typeface="Twentieth Century"/>
              </a:defRPr>
            </a:lvl8pPr>
            <a:lvl9pPr marL="0" marR="0" lvl="8" indent="0" algn="l" rtl="0">
              <a:spcBef>
                <a:spcPts val="0"/>
              </a:spcBef>
              <a:buNone/>
              <a:defRPr sz="1800" b="1">
                <a:solidFill>
                  <a:srgbClr val="000000"/>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‹Nr.›</a:t>
            </a:fld>
            <a:endParaRPr/>
          </a:p>
        </p:txBody>
      </p:sp>
      <p:sp>
        <p:nvSpPr>
          <p:cNvPr id="616" name="Google Shape;616;p162"/>
          <p:cNvSpPr txBox="1">
            <a:spLocks noGrp="1"/>
          </p:cNvSpPr>
          <p:nvPr>
            <p:ph type="title"/>
          </p:nvPr>
        </p:nvSpPr>
        <p:spPr>
          <a:xfrm>
            <a:off x="163437" y="136526"/>
            <a:ext cx="4608590" cy="19208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350"/>
              <a:buFont typeface="Twentieth Century"/>
              <a:buNone/>
              <a:defRPr sz="13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7" name="Google Shape;617;p162"/>
          <p:cNvSpPr txBox="1">
            <a:spLocks noGrp="1"/>
          </p:cNvSpPr>
          <p:nvPr>
            <p:ph type="body" idx="1"/>
          </p:nvPr>
        </p:nvSpPr>
        <p:spPr>
          <a:xfrm>
            <a:off x="163437" y="2137805"/>
            <a:ext cx="4608590" cy="39981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675"/>
              <a:buNone/>
              <a:defRPr sz="675"/>
            </a:lvl1pPr>
            <a:lvl2pPr marL="914400" lvl="1" indent="-228600" algn="l">
              <a:lnSpc>
                <a:spcPct val="90000"/>
              </a:lnSpc>
              <a:spcBef>
                <a:spcPts val="500"/>
              </a:spcBef>
              <a:spcAft>
                <a:spcPts val="0"/>
              </a:spcAft>
              <a:buClr>
                <a:schemeClr val="dk1"/>
              </a:buClr>
              <a:buSzPts val="591"/>
              <a:buNone/>
              <a:defRPr sz="591"/>
            </a:lvl2pPr>
            <a:lvl3pPr marL="1371600" lvl="2" indent="-228600" algn="l">
              <a:lnSpc>
                <a:spcPct val="90000"/>
              </a:lnSpc>
              <a:spcBef>
                <a:spcPts val="500"/>
              </a:spcBef>
              <a:spcAft>
                <a:spcPts val="0"/>
              </a:spcAft>
              <a:buClr>
                <a:schemeClr val="dk1"/>
              </a:buClr>
              <a:buSzPts val="506"/>
              <a:buNone/>
              <a:defRPr sz="506"/>
            </a:lvl3pPr>
            <a:lvl4pPr marL="1828800" lvl="3" indent="-228600" algn="l">
              <a:lnSpc>
                <a:spcPct val="90000"/>
              </a:lnSpc>
              <a:spcBef>
                <a:spcPts val="500"/>
              </a:spcBef>
              <a:spcAft>
                <a:spcPts val="0"/>
              </a:spcAft>
              <a:buClr>
                <a:schemeClr val="dk1"/>
              </a:buClr>
              <a:buSzPts val="422"/>
              <a:buNone/>
              <a:defRPr sz="421"/>
            </a:lvl4pPr>
            <a:lvl5pPr marL="2286000" lvl="4" indent="-228600" algn="l">
              <a:lnSpc>
                <a:spcPct val="90000"/>
              </a:lnSpc>
              <a:spcBef>
                <a:spcPts val="500"/>
              </a:spcBef>
              <a:spcAft>
                <a:spcPts val="0"/>
              </a:spcAft>
              <a:buClr>
                <a:schemeClr val="dk1"/>
              </a:buClr>
              <a:buSzPts val="422"/>
              <a:buNone/>
              <a:defRPr sz="421"/>
            </a:lvl5pPr>
            <a:lvl6pPr marL="2743200" lvl="5" indent="-228600" algn="l">
              <a:lnSpc>
                <a:spcPct val="90000"/>
              </a:lnSpc>
              <a:spcBef>
                <a:spcPts val="500"/>
              </a:spcBef>
              <a:spcAft>
                <a:spcPts val="0"/>
              </a:spcAft>
              <a:buClr>
                <a:schemeClr val="dk1"/>
              </a:buClr>
              <a:buSzPts val="422"/>
              <a:buNone/>
              <a:defRPr sz="421"/>
            </a:lvl6pPr>
            <a:lvl7pPr marL="3200400" lvl="6" indent="-228600" algn="l">
              <a:lnSpc>
                <a:spcPct val="90000"/>
              </a:lnSpc>
              <a:spcBef>
                <a:spcPts val="500"/>
              </a:spcBef>
              <a:spcAft>
                <a:spcPts val="0"/>
              </a:spcAft>
              <a:buClr>
                <a:schemeClr val="dk1"/>
              </a:buClr>
              <a:buSzPts val="422"/>
              <a:buNone/>
              <a:defRPr sz="421"/>
            </a:lvl7pPr>
            <a:lvl8pPr marL="3657600" lvl="7" indent="-228600" algn="l">
              <a:lnSpc>
                <a:spcPct val="90000"/>
              </a:lnSpc>
              <a:spcBef>
                <a:spcPts val="500"/>
              </a:spcBef>
              <a:spcAft>
                <a:spcPts val="0"/>
              </a:spcAft>
              <a:buClr>
                <a:schemeClr val="dk1"/>
              </a:buClr>
              <a:buSzPts val="422"/>
              <a:buNone/>
              <a:defRPr sz="421"/>
            </a:lvl8pPr>
            <a:lvl9pPr marL="4114800" lvl="8" indent="-228600" algn="l">
              <a:lnSpc>
                <a:spcPct val="90000"/>
              </a:lnSpc>
              <a:spcBef>
                <a:spcPts val="500"/>
              </a:spcBef>
              <a:spcAft>
                <a:spcPts val="0"/>
              </a:spcAft>
              <a:buClr>
                <a:schemeClr val="dk1"/>
              </a:buClr>
              <a:buSzPts val="422"/>
              <a:buNone/>
              <a:defRPr sz="421"/>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513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47" name="PlaceHolder 2"/>
          <p:cNvSpPr>
            <a:spLocks noGrp="1"/>
          </p:cNvSpPr>
          <p:nvPr>
            <p:ph type="subTitle"/>
          </p:nvPr>
        </p:nvSpPr>
        <p:spPr>
          <a:xfrm>
            <a:off x="609562" y="3324818"/>
            <a:ext cx="10971684" cy="535981"/>
          </a:xfrm>
          <a:prstGeom prst="rect">
            <a:avLst/>
          </a:prstGeom>
        </p:spPr>
        <p:txBody>
          <a:bodyPr lIns="0" tIns="0" rIns="0" bIns="0" anchor="ctr">
            <a:spAutoFit/>
          </a:bodyPr>
          <a:lstStyle/>
          <a:p>
            <a:pPr algn="ctr"/>
            <a:endParaRPr lang="de-AT" sz="3870" b="0" strike="noStrike" spc="-1">
              <a:latin typeface="Arial"/>
            </a:endParaRPr>
          </a:p>
        </p:txBody>
      </p:sp>
    </p:spTree>
    <p:extLst>
      <p:ext uri="{BB962C8B-B14F-4D97-AF65-F5344CB8AC3E}">
        <p14:creationId xmlns:p14="http://schemas.microsoft.com/office/powerpoint/2010/main" val="3333876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49" name="PlaceHolder 2"/>
          <p:cNvSpPr>
            <a:spLocks noGrp="1"/>
          </p:cNvSpPr>
          <p:nvPr>
            <p:ph type="body"/>
          </p:nvPr>
        </p:nvSpPr>
        <p:spPr>
          <a:xfrm>
            <a:off x="609562" y="1604399"/>
            <a:ext cx="10971684" cy="3976819"/>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3981759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51" name="PlaceHolder 2"/>
          <p:cNvSpPr>
            <a:spLocks noGrp="1"/>
          </p:cNvSpPr>
          <p:nvPr>
            <p:ph type="body"/>
          </p:nvPr>
        </p:nvSpPr>
        <p:spPr>
          <a:xfrm>
            <a:off x="609562" y="1604399"/>
            <a:ext cx="5354133" cy="3976819"/>
          </a:xfrm>
          <a:prstGeom prst="rect">
            <a:avLst/>
          </a:prstGeom>
        </p:spPr>
        <p:txBody>
          <a:bodyPr lIns="0" tIns="0" rIns="0" bIns="0">
            <a:normAutofit/>
          </a:bodyPr>
          <a:lstStyle/>
          <a:p>
            <a:endParaRPr lang="de-AT" sz="3870" b="0" strike="noStrike" spc="-1">
              <a:latin typeface="Arial"/>
            </a:endParaRPr>
          </a:p>
        </p:txBody>
      </p:sp>
      <p:sp>
        <p:nvSpPr>
          <p:cNvPr id="52" name="PlaceHolder 3"/>
          <p:cNvSpPr>
            <a:spLocks noGrp="1"/>
          </p:cNvSpPr>
          <p:nvPr>
            <p:ph type="body"/>
          </p:nvPr>
        </p:nvSpPr>
        <p:spPr>
          <a:xfrm>
            <a:off x="6231903" y="1604399"/>
            <a:ext cx="5354133" cy="3976819"/>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483049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Tree>
    <p:extLst>
      <p:ext uri="{BB962C8B-B14F-4D97-AF65-F5344CB8AC3E}">
        <p14:creationId xmlns:p14="http://schemas.microsoft.com/office/powerpoint/2010/main" val="1877167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562" y="2659112"/>
            <a:ext cx="10971684" cy="535981"/>
          </a:xfrm>
          <a:prstGeom prst="rect">
            <a:avLst/>
          </a:prstGeom>
        </p:spPr>
        <p:txBody>
          <a:bodyPr lIns="0" tIns="0" rIns="0" bIns="0" anchor="ctr">
            <a:spAutoFit/>
          </a:bodyPr>
          <a:lstStyle/>
          <a:p>
            <a:pPr algn="ctr"/>
            <a:endParaRPr lang="de-AT" sz="3870" b="0" strike="noStrike" spc="-1">
              <a:latin typeface="Arial"/>
            </a:endParaRPr>
          </a:p>
        </p:txBody>
      </p:sp>
    </p:spTree>
    <p:extLst>
      <p:ext uri="{BB962C8B-B14F-4D97-AF65-F5344CB8AC3E}">
        <p14:creationId xmlns:p14="http://schemas.microsoft.com/office/powerpoint/2010/main" val="2653022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56" name="PlaceHolder 2"/>
          <p:cNvSpPr>
            <a:spLocks noGrp="1"/>
          </p:cNvSpPr>
          <p:nvPr>
            <p:ph type="body"/>
          </p:nvPr>
        </p:nvSpPr>
        <p:spPr>
          <a:xfrm>
            <a:off x="609562" y="1604399"/>
            <a:ext cx="5354133" cy="1896543"/>
          </a:xfrm>
          <a:prstGeom prst="rect">
            <a:avLst/>
          </a:prstGeom>
        </p:spPr>
        <p:txBody>
          <a:bodyPr lIns="0" tIns="0" rIns="0" bIns="0">
            <a:normAutofit/>
          </a:bodyPr>
          <a:lstStyle/>
          <a:p>
            <a:endParaRPr lang="de-AT" sz="3870" b="0" strike="noStrike" spc="-1">
              <a:latin typeface="Arial"/>
            </a:endParaRPr>
          </a:p>
        </p:txBody>
      </p:sp>
      <p:sp>
        <p:nvSpPr>
          <p:cNvPr id="57" name="PlaceHolder 3"/>
          <p:cNvSpPr>
            <a:spLocks noGrp="1"/>
          </p:cNvSpPr>
          <p:nvPr>
            <p:ph type="body"/>
          </p:nvPr>
        </p:nvSpPr>
        <p:spPr>
          <a:xfrm>
            <a:off x="6231903" y="1604399"/>
            <a:ext cx="5354133" cy="3976819"/>
          </a:xfrm>
          <a:prstGeom prst="rect">
            <a:avLst/>
          </a:prstGeom>
        </p:spPr>
        <p:txBody>
          <a:bodyPr lIns="0" tIns="0" rIns="0" bIns="0">
            <a:normAutofit/>
          </a:bodyPr>
          <a:lstStyle/>
          <a:p>
            <a:endParaRPr lang="de-AT" sz="3870" b="0" strike="noStrike" spc="-1">
              <a:latin typeface="Arial"/>
            </a:endParaRPr>
          </a:p>
        </p:txBody>
      </p:sp>
      <p:sp>
        <p:nvSpPr>
          <p:cNvPr id="58" name="PlaceHolder 4"/>
          <p:cNvSpPr>
            <a:spLocks noGrp="1"/>
          </p:cNvSpPr>
          <p:nvPr>
            <p:ph type="body"/>
          </p:nvPr>
        </p:nvSpPr>
        <p:spPr>
          <a:xfrm>
            <a:off x="609562" y="3681627"/>
            <a:ext cx="535413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1696855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335725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60" name="PlaceHolder 2"/>
          <p:cNvSpPr>
            <a:spLocks noGrp="1"/>
          </p:cNvSpPr>
          <p:nvPr>
            <p:ph type="body"/>
          </p:nvPr>
        </p:nvSpPr>
        <p:spPr>
          <a:xfrm>
            <a:off x="609562" y="1604399"/>
            <a:ext cx="5354133" cy="3976819"/>
          </a:xfrm>
          <a:prstGeom prst="rect">
            <a:avLst/>
          </a:prstGeom>
        </p:spPr>
        <p:txBody>
          <a:bodyPr lIns="0" tIns="0" rIns="0" bIns="0">
            <a:normAutofit/>
          </a:bodyPr>
          <a:lstStyle/>
          <a:p>
            <a:endParaRPr lang="de-AT" sz="3870" b="0" strike="noStrike" spc="-1">
              <a:latin typeface="Arial"/>
            </a:endParaRPr>
          </a:p>
        </p:txBody>
      </p:sp>
      <p:sp>
        <p:nvSpPr>
          <p:cNvPr id="61" name="PlaceHolder 3"/>
          <p:cNvSpPr>
            <a:spLocks noGrp="1"/>
          </p:cNvSpPr>
          <p:nvPr>
            <p:ph type="body"/>
          </p:nvPr>
        </p:nvSpPr>
        <p:spPr>
          <a:xfrm>
            <a:off x="6231903" y="1604399"/>
            <a:ext cx="5354133" cy="1896543"/>
          </a:xfrm>
          <a:prstGeom prst="rect">
            <a:avLst/>
          </a:prstGeom>
        </p:spPr>
        <p:txBody>
          <a:bodyPr lIns="0" tIns="0" rIns="0" bIns="0">
            <a:normAutofit/>
          </a:bodyPr>
          <a:lstStyle/>
          <a:p>
            <a:endParaRPr lang="de-AT" sz="3870" b="0" strike="noStrike" spc="-1">
              <a:latin typeface="Arial"/>
            </a:endParaRPr>
          </a:p>
        </p:txBody>
      </p:sp>
      <p:sp>
        <p:nvSpPr>
          <p:cNvPr id="62" name="PlaceHolder 4"/>
          <p:cNvSpPr>
            <a:spLocks noGrp="1"/>
          </p:cNvSpPr>
          <p:nvPr>
            <p:ph type="body"/>
          </p:nvPr>
        </p:nvSpPr>
        <p:spPr>
          <a:xfrm>
            <a:off x="6231903" y="3681627"/>
            <a:ext cx="535413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817862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64" name="PlaceHolder 2"/>
          <p:cNvSpPr>
            <a:spLocks noGrp="1"/>
          </p:cNvSpPr>
          <p:nvPr>
            <p:ph type="body"/>
          </p:nvPr>
        </p:nvSpPr>
        <p:spPr>
          <a:xfrm>
            <a:off x="609562" y="1604399"/>
            <a:ext cx="5354133" cy="1896543"/>
          </a:xfrm>
          <a:prstGeom prst="rect">
            <a:avLst/>
          </a:prstGeom>
        </p:spPr>
        <p:txBody>
          <a:bodyPr lIns="0" tIns="0" rIns="0" bIns="0">
            <a:normAutofit/>
          </a:bodyPr>
          <a:lstStyle/>
          <a:p>
            <a:endParaRPr lang="de-AT" sz="3870" b="0" strike="noStrike" spc="-1">
              <a:latin typeface="Arial"/>
            </a:endParaRPr>
          </a:p>
        </p:txBody>
      </p:sp>
      <p:sp>
        <p:nvSpPr>
          <p:cNvPr id="65" name="PlaceHolder 3"/>
          <p:cNvSpPr>
            <a:spLocks noGrp="1"/>
          </p:cNvSpPr>
          <p:nvPr>
            <p:ph type="body"/>
          </p:nvPr>
        </p:nvSpPr>
        <p:spPr>
          <a:xfrm>
            <a:off x="6231903" y="1604399"/>
            <a:ext cx="5354133" cy="1896543"/>
          </a:xfrm>
          <a:prstGeom prst="rect">
            <a:avLst/>
          </a:prstGeom>
        </p:spPr>
        <p:txBody>
          <a:bodyPr lIns="0" tIns="0" rIns="0" bIns="0">
            <a:normAutofit/>
          </a:bodyPr>
          <a:lstStyle/>
          <a:p>
            <a:endParaRPr lang="de-AT" sz="3870" b="0" strike="noStrike" spc="-1">
              <a:latin typeface="Arial"/>
            </a:endParaRPr>
          </a:p>
        </p:txBody>
      </p:sp>
      <p:sp>
        <p:nvSpPr>
          <p:cNvPr id="66" name="PlaceHolder 4"/>
          <p:cNvSpPr>
            <a:spLocks noGrp="1"/>
          </p:cNvSpPr>
          <p:nvPr>
            <p:ph type="body"/>
          </p:nvPr>
        </p:nvSpPr>
        <p:spPr>
          <a:xfrm>
            <a:off x="609562" y="3681627"/>
            <a:ext cx="10971684"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3915098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68" name="PlaceHolder 2"/>
          <p:cNvSpPr>
            <a:spLocks noGrp="1"/>
          </p:cNvSpPr>
          <p:nvPr>
            <p:ph type="body"/>
          </p:nvPr>
        </p:nvSpPr>
        <p:spPr>
          <a:xfrm>
            <a:off x="609562" y="1604399"/>
            <a:ext cx="10971684" cy="1896543"/>
          </a:xfrm>
          <a:prstGeom prst="rect">
            <a:avLst/>
          </a:prstGeom>
        </p:spPr>
        <p:txBody>
          <a:bodyPr lIns="0" tIns="0" rIns="0" bIns="0">
            <a:normAutofit/>
          </a:bodyPr>
          <a:lstStyle/>
          <a:p>
            <a:endParaRPr lang="de-AT" sz="3870" b="0" strike="noStrike" spc="-1">
              <a:latin typeface="Arial"/>
            </a:endParaRPr>
          </a:p>
        </p:txBody>
      </p:sp>
      <p:sp>
        <p:nvSpPr>
          <p:cNvPr id="69" name="PlaceHolder 3"/>
          <p:cNvSpPr>
            <a:spLocks noGrp="1"/>
          </p:cNvSpPr>
          <p:nvPr>
            <p:ph type="body"/>
          </p:nvPr>
        </p:nvSpPr>
        <p:spPr>
          <a:xfrm>
            <a:off x="609562" y="3681627"/>
            <a:ext cx="10971684"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1798310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71" name="PlaceHolder 2"/>
          <p:cNvSpPr>
            <a:spLocks noGrp="1"/>
          </p:cNvSpPr>
          <p:nvPr>
            <p:ph type="body"/>
          </p:nvPr>
        </p:nvSpPr>
        <p:spPr>
          <a:xfrm>
            <a:off x="609562" y="1604399"/>
            <a:ext cx="5354133" cy="1896543"/>
          </a:xfrm>
          <a:prstGeom prst="rect">
            <a:avLst/>
          </a:prstGeom>
        </p:spPr>
        <p:txBody>
          <a:bodyPr lIns="0" tIns="0" rIns="0" bIns="0">
            <a:normAutofit/>
          </a:bodyPr>
          <a:lstStyle/>
          <a:p>
            <a:endParaRPr lang="de-AT" sz="3870" b="0" strike="noStrike" spc="-1">
              <a:latin typeface="Arial"/>
            </a:endParaRPr>
          </a:p>
        </p:txBody>
      </p:sp>
      <p:sp>
        <p:nvSpPr>
          <p:cNvPr id="72" name="PlaceHolder 3"/>
          <p:cNvSpPr>
            <a:spLocks noGrp="1"/>
          </p:cNvSpPr>
          <p:nvPr>
            <p:ph type="body"/>
          </p:nvPr>
        </p:nvSpPr>
        <p:spPr>
          <a:xfrm>
            <a:off x="6231903" y="1604399"/>
            <a:ext cx="5354133" cy="1896543"/>
          </a:xfrm>
          <a:prstGeom prst="rect">
            <a:avLst/>
          </a:prstGeom>
        </p:spPr>
        <p:txBody>
          <a:bodyPr lIns="0" tIns="0" rIns="0" bIns="0">
            <a:normAutofit/>
          </a:bodyPr>
          <a:lstStyle/>
          <a:p>
            <a:endParaRPr lang="de-AT" sz="3870" b="0" strike="noStrike" spc="-1">
              <a:latin typeface="Arial"/>
            </a:endParaRPr>
          </a:p>
        </p:txBody>
      </p:sp>
      <p:sp>
        <p:nvSpPr>
          <p:cNvPr id="73" name="PlaceHolder 4"/>
          <p:cNvSpPr>
            <a:spLocks noGrp="1"/>
          </p:cNvSpPr>
          <p:nvPr>
            <p:ph type="body"/>
          </p:nvPr>
        </p:nvSpPr>
        <p:spPr>
          <a:xfrm>
            <a:off x="609562" y="3681627"/>
            <a:ext cx="5354133" cy="1896543"/>
          </a:xfrm>
          <a:prstGeom prst="rect">
            <a:avLst/>
          </a:prstGeom>
        </p:spPr>
        <p:txBody>
          <a:bodyPr lIns="0" tIns="0" rIns="0" bIns="0">
            <a:normAutofit/>
          </a:bodyPr>
          <a:lstStyle/>
          <a:p>
            <a:endParaRPr lang="de-AT" sz="3870" b="0" strike="noStrike" spc="-1">
              <a:latin typeface="Arial"/>
            </a:endParaRPr>
          </a:p>
        </p:txBody>
      </p:sp>
      <p:sp>
        <p:nvSpPr>
          <p:cNvPr id="74" name="PlaceHolder 5"/>
          <p:cNvSpPr>
            <a:spLocks noGrp="1"/>
          </p:cNvSpPr>
          <p:nvPr>
            <p:ph type="body"/>
          </p:nvPr>
        </p:nvSpPr>
        <p:spPr>
          <a:xfrm>
            <a:off x="6231903" y="3681627"/>
            <a:ext cx="535413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4224260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562" y="477271"/>
            <a:ext cx="10971684" cy="736933"/>
          </a:xfrm>
          <a:prstGeom prst="rect">
            <a:avLst/>
          </a:prstGeom>
        </p:spPr>
        <p:txBody>
          <a:bodyPr lIns="0" tIns="0" rIns="0" bIns="0" anchor="ctr">
            <a:spAutoFit/>
          </a:bodyPr>
          <a:lstStyle/>
          <a:p>
            <a:pPr algn="ctr"/>
            <a:endParaRPr lang="de-AT" sz="5321" b="0" strike="noStrike" spc="-1">
              <a:latin typeface="Arial"/>
            </a:endParaRPr>
          </a:p>
        </p:txBody>
      </p:sp>
      <p:sp>
        <p:nvSpPr>
          <p:cNvPr id="76" name="PlaceHolder 2"/>
          <p:cNvSpPr>
            <a:spLocks noGrp="1"/>
          </p:cNvSpPr>
          <p:nvPr>
            <p:ph type="body"/>
          </p:nvPr>
        </p:nvSpPr>
        <p:spPr>
          <a:xfrm>
            <a:off x="609562" y="1604399"/>
            <a:ext cx="3532413" cy="1896543"/>
          </a:xfrm>
          <a:prstGeom prst="rect">
            <a:avLst/>
          </a:prstGeom>
        </p:spPr>
        <p:txBody>
          <a:bodyPr lIns="0" tIns="0" rIns="0" bIns="0">
            <a:normAutofit/>
          </a:bodyPr>
          <a:lstStyle/>
          <a:p>
            <a:endParaRPr lang="de-AT" sz="3870" b="0" strike="noStrike" spc="-1">
              <a:latin typeface="Arial"/>
            </a:endParaRPr>
          </a:p>
        </p:txBody>
      </p:sp>
      <p:sp>
        <p:nvSpPr>
          <p:cNvPr id="77" name="PlaceHolder 3"/>
          <p:cNvSpPr>
            <a:spLocks noGrp="1"/>
          </p:cNvSpPr>
          <p:nvPr>
            <p:ph type="body"/>
          </p:nvPr>
        </p:nvSpPr>
        <p:spPr>
          <a:xfrm>
            <a:off x="4319184" y="1604399"/>
            <a:ext cx="3532413" cy="1896543"/>
          </a:xfrm>
          <a:prstGeom prst="rect">
            <a:avLst/>
          </a:prstGeom>
        </p:spPr>
        <p:txBody>
          <a:bodyPr lIns="0" tIns="0" rIns="0" bIns="0">
            <a:normAutofit/>
          </a:bodyPr>
          <a:lstStyle/>
          <a:p>
            <a:endParaRPr lang="de-AT" sz="3870" b="0" strike="noStrike" spc="-1">
              <a:latin typeface="Arial"/>
            </a:endParaRPr>
          </a:p>
        </p:txBody>
      </p:sp>
      <p:sp>
        <p:nvSpPr>
          <p:cNvPr id="78" name="PlaceHolder 4"/>
          <p:cNvSpPr>
            <a:spLocks noGrp="1"/>
          </p:cNvSpPr>
          <p:nvPr>
            <p:ph type="body"/>
          </p:nvPr>
        </p:nvSpPr>
        <p:spPr>
          <a:xfrm>
            <a:off x="8028370" y="1604399"/>
            <a:ext cx="3532413" cy="1896543"/>
          </a:xfrm>
          <a:prstGeom prst="rect">
            <a:avLst/>
          </a:prstGeom>
        </p:spPr>
        <p:txBody>
          <a:bodyPr lIns="0" tIns="0" rIns="0" bIns="0">
            <a:normAutofit/>
          </a:bodyPr>
          <a:lstStyle/>
          <a:p>
            <a:endParaRPr lang="de-AT" sz="3870" b="0" strike="noStrike" spc="-1">
              <a:latin typeface="Arial"/>
            </a:endParaRPr>
          </a:p>
        </p:txBody>
      </p:sp>
      <p:sp>
        <p:nvSpPr>
          <p:cNvPr id="79" name="PlaceHolder 5"/>
          <p:cNvSpPr>
            <a:spLocks noGrp="1"/>
          </p:cNvSpPr>
          <p:nvPr>
            <p:ph type="body"/>
          </p:nvPr>
        </p:nvSpPr>
        <p:spPr>
          <a:xfrm>
            <a:off x="609562" y="3681627"/>
            <a:ext cx="3532413" cy="1896543"/>
          </a:xfrm>
          <a:prstGeom prst="rect">
            <a:avLst/>
          </a:prstGeom>
        </p:spPr>
        <p:txBody>
          <a:bodyPr lIns="0" tIns="0" rIns="0" bIns="0">
            <a:normAutofit/>
          </a:bodyPr>
          <a:lstStyle/>
          <a:p>
            <a:endParaRPr lang="de-AT" sz="3870" b="0" strike="noStrike" spc="-1">
              <a:latin typeface="Arial"/>
            </a:endParaRPr>
          </a:p>
        </p:txBody>
      </p:sp>
      <p:sp>
        <p:nvSpPr>
          <p:cNvPr id="80" name="PlaceHolder 6"/>
          <p:cNvSpPr>
            <a:spLocks noGrp="1"/>
          </p:cNvSpPr>
          <p:nvPr>
            <p:ph type="body"/>
          </p:nvPr>
        </p:nvSpPr>
        <p:spPr>
          <a:xfrm>
            <a:off x="4319184" y="3681627"/>
            <a:ext cx="3532413" cy="1896543"/>
          </a:xfrm>
          <a:prstGeom prst="rect">
            <a:avLst/>
          </a:prstGeom>
        </p:spPr>
        <p:txBody>
          <a:bodyPr lIns="0" tIns="0" rIns="0" bIns="0">
            <a:normAutofit/>
          </a:bodyPr>
          <a:lstStyle/>
          <a:p>
            <a:endParaRPr lang="de-AT" sz="3870" b="0" strike="noStrike" spc="-1">
              <a:latin typeface="Arial"/>
            </a:endParaRPr>
          </a:p>
        </p:txBody>
      </p:sp>
      <p:sp>
        <p:nvSpPr>
          <p:cNvPr id="81" name="PlaceHolder 7"/>
          <p:cNvSpPr>
            <a:spLocks noGrp="1"/>
          </p:cNvSpPr>
          <p:nvPr>
            <p:ph type="body"/>
          </p:nvPr>
        </p:nvSpPr>
        <p:spPr>
          <a:xfrm>
            <a:off x="8028370" y="3681627"/>
            <a:ext cx="3532413" cy="1896543"/>
          </a:xfrm>
          <a:prstGeom prst="rect">
            <a:avLst/>
          </a:prstGeom>
        </p:spPr>
        <p:txBody>
          <a:bodyPr lIns="0" tIns="0" rIns="0" bIns="0">
            <a:normAutofit/>
          </a:bodyPr>
          <a:lstStyle/>
          <a:p>
            <a:endParaRPr lang="de-AT" sz="3870" b="0" strike="noStrike" spc="-1">
              <a:latin typeface="Arial"/>
            </a:endParaRPr>
          </a:p>
        </p:txBody>
      </p:sp>
    </p:spTree>
    <p:extLst>
      <p:ext uri="{BB962C8B-B14F-4D97-AF65-F5344CB8AC3E}">
        <p14:creationId xmlns:p14="http://schemas.microsoft.com/office/powerpoint/2010/main" val="197682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546176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2904255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theme" Target="../theme/theme5.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DABB04E-D4E7-9B47-B817-ACB878A67DC8}" type="datetimeFigureOut">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3/3/2020</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1F5C969-6BA6-134A-A34F-DC7B0F065984}" type="slidenum">
              <a:rPr kumimoji="0" lang="en-US" sz="1200" b="0" i="0" u="none" strike="noStrike" kern="1200" cap="none" spc="0" normalizeH="0" baseline="0" noProof="0" smtClean="0">
                <a:ln>
                  <a:noFill/>
                </a:ln>
                <a:solidFill>
                  <a:prstClr val="black">
                    <a:tint val="75000"/>
                  </a:prstClr>
                </a:solidFill>
                <a:effectLst/>
                <a:uLnTx/>
                <a:uFillTx/>
                <a:latin typeface="Tw Cen MT Condensed Extra 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200" b="0" i="0" u="none" strike="noStrike" kern="1200" cap="none" spc="0" normalizeH="0" baseline="0" noProof="0" dirty="0">
              <a:ln>
                <a:noFill/>
              </a:ln>
              <a:solidFill>
                <a:prstClr val="black">
                  <a:tint val="75000"/>
                </a:prstClr>
              </a:solidFill>
              <a:effectLst/>
              <a:uLnTx/>
              <a:uFillTx/>
              <a:latin typeface="Tw Cen MT Condensed Extra Bold"/>
              <a:ea typeface="+mn-ea"/>
              <a:cs typeface="+mn-cs"/>
            </a:endParaRPr>
          </a:p>
        </p:txBody>
      </p:sp>
    </p:spTree>
    <p:extLst>
      <p:ext uri="{BB962C8B-B14F-4D97-AF65-F5344CB8AC3E}">
        <p14:creationId xmlns:p14="http://schemas.microsoft.com/office/powerpoint/2010/main" val="320378040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ABB04E-D4E7-9B47-B817-ACB878A67DC8}" type="datetimeFigureOut">
              <a:rPr lang="en-US" smtClean="0"/>
              <a:t>3/3/2020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5C969-6BA6-134A-A34F-DC7B0F065984}" type="slidenum">
              <a:rPr lang="en-US" smtClean="0"/>
              <a:t>‹Nr.›</a:t>
            </a:fld>
            <a:endParaRPr lang="en-US" dirty="0"/>
          </a:p>
        </p:txBody>
      </p:sp>
    </p:spTree>
    <p:extLst>
      <p:ext uri="{BB962C8B-B14F-4D97-AF65-F5344CB8AC3E}">
        <p14:creationId xmlns:p14="http://schemas.microsoft.com/office/powerpoint/2010/main" val="1175344960"/>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
        <p:cNvGrpSpPr/>
        <p:nvPr/>
      </p:nvGrpSpPr>
      <p:grpSpPr>
        <a:xfrm>
          <a:off x="0" y="0"/>
          <a:ext cx="0" cy="0"/>
          <a:chOff x="0" y="0"/>
          <a:chExt cx="0" cy="0"/>
        </a:xfrm>
      </p:grpSpPr>
      <p:sp>
        <p:nvSpPr>
          <p:cNvPr id="210" name="Google Shape;210;p76"/>
          <p:cNvSpPr txBox="1">
            <a:spLocks noGrp="1"/>
          </p:cNvSpPr>
          <p:nvPr>
            <p:ph type="title"/>
          </p:nvPr>
        </p:nvSpPr>
        <p:spPr>
          <a:xfrm>
            <a:off x="838203" y="365129"/>
            <a:ext cx="10515600" cy="1325559"/>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00"/>
              </a:buClr>
              <a:buSzPts val="4400"/>
              <a:buFont typeface="Twentieth Century"/>
              <a:buNone/>
              <a:defRPr sz="4400" b="1" i="0" u="none" strike="noStrike" cap="none">
                <a:solidFill>
                  <a:srgbClr val="000000"/>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1" name="Google Shape;211;p76"/>
          <p:cNvSpPr txBox="1">
            <a:spLocks noGrp="1"/>
          </p:cNvSpPr>
          <p:nvPr>
            <p:ph type="body" idx="1"/>
          </p:nvPr>
        </p:nvSpPr>
        <p:spPr>
          <a:xfrm>
            <a:off x="838203" y="1825627"/>
            <a:ext cx="10515600" cy="435133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00"/>
              </a:buClr>
              <a:buSzPts val="2800"/>
              <a:buFont typeface="Arial"/>
              <a:buChar char="•"/>
              <a:defRPr sz="2800" b="1" i="0" u="none" strike="noStrike" cap="none">
                <a:solidFill>
                  <a:srgbClr val="000000"/>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rgbClr val="000000"/>
              </a:buClr>
              <a:buSzPts val="2400"/>
              <a:buFont typeface="Arial"/>
              <a:buChar char="•"/>
              <a:defRPr sz="2400" b="1" i="0" u="none" strike="noStrike" cap="none">
                <a:solidFill>
                  <a:srgbClr val="000000"/>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rgbClr val="000000"/>
              </a:buClr>
              <a:buSzPts val="2000"/>
              <a:buFont typeface="Arial"/>
              <a:buChar char="•"/>
              <a:defRPr sz="2000" b="1" i="0" u="none" strike="noStrike" cap="none">
                <a:solidFill>
                  <a:srgbClr val="000000"/>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rgbClr val="000000"/>
              </a:buClr>
              <a:buSzPts val="1800"/>
              <a:buFont typeface="Arial"/>
              <a:buChar char="•"/>
              <a:defRPr sz="1800" b="1" i="0" u="none" strike="noStrike" cap="none">
                <a:solidFill>
                  <a:srgbClr val="000000"/>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rgbClr val="000000"/>
              </a:buClr>
              <a:buSzPts val="1800"/>
              <a:buFont typeface="Arial"/>
              <a:buChar char="•"/>
              <a:defRPr sz="1800" b="1" i="0" u="none" strike="noStrike" cap="none">
                <a:solidFill>
                  <a:srgbClr val="000000"/>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2" name="Google Shape;212;p76"/>
          <p:cNvSpPr txBox="1">
            <a:spLocks noGrp="1"/>
          </p:cNvSpPr>
          <p:nvPr>
            <p:ph type="dt" idx="10"/>
          </p:nvPr>
        </p:nvSpPr>
        <p:spPr>
          <a:xfrm>
            <a:off x="838203" y="6356351"/>
            <a:ext cx="2743200" cy="36512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3" name="Google Shape;213;p76"/>
          <p:cNvSpPr txBox="1">
            <a:spLocks noGrp="1"/>
          </p:cNvSpPr>
          <p:nvPr>
            <p:ph type="ftr" idx="11"/>
          </p:nvPr>
        </p:nvSpPr>
        <p:spPr>
          <a:xfrm>
            <a:off x="4038603" y="6356351"/>
            <a:ext cx="4114800" cy="365129"/>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4" name="Google Shape;214;p76"/>
          <p:cNvSpPr txBox="1">
            <a:spLocks noGrp="1"/>
          </p:cNvSpPr>
          <p:nvPr>
            <p:ph type="sldNum" idx="12"/>
          </p:nvPr>
        </p:nvSpPr>
        <p:spPr>
          <a:xfrm>
            <a:off x="8610603" y="6356351"/>
            <a:ext cx="2743200" cy="36512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898989"/>
              </a:buClr>
              <a:buSzPts val="1200"/>
              <a:buFont typeface="Twentieth Century"/>
              <a:buNone/>
              <a:defRPr sz="1200" b="1" i="0" u="none" strike="noStrike" cap="none">
                <a:solidFill>
                  <a:srgbClr val="898989"/>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wentieth Century"/>
              <a:buNone/>
              <a:defRPr sz="4400" b="1"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6" name="Google Shape;286;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6pPr>
            <a:lvl7pPr marL="3200400" marR="0" lvl="6"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7pPr>
            <a:lvl8pPr marL="3657600" marR="0" lvl="7"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8pPr>
            <a:lvl9pPr marL="4114800" marR="0" lvl="8"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287" name="Google Shape;28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288" name="Google Shape;28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1" i="0" u="none" strike="noStrike" cap="none">
                <a:solidFill>
                  <a:schemeClr val="dk1"/>
                </a:solidFill>
                <a:latin typeface="Twentieth Century"/>
                <a:ea typeface="Twentieth Century"/>
                <a:cs typeface="Twentieth Century"/>
                <a:sym typeface="Twentieth Century"/>
              </a:defRPr>
            </a:lvl9pPr>
          </a:lstStyle>
          <a:p>
            <a:endParaRPr/>
          </a:p>
        </p:txBody>
      </p:sp>
      <p:sp>
        <p:nvSpPr>
          <p:cNvPr id="289" name="Google Shape;28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a:solidFill>
                  <a:srgbClr val="888888"/>
                </a:solidFill>
                <a:latin typeface="Twentieth Century"/>
                <a:ea typeface="Twentieth Century"/>
                <a:cs typeface="Twentieth Century"/>
                <a:sym typeface="Twentieth Century"/>
              </a:defRPr>
            </a:lvl1pPr>
            <a:lvl2pPr marL="0" marR="0" lvl="1" indent="0" algn="r" rtl="0">
              <a:spcBef>
                <a:spcPts val="0"/>
              </a:spcBef>
              <a:buNone/>
              <a:defRPr sz="1200" b="1">
                <a:solidFill>
                  <a:srgbClr val="888888"/>
                </a:solidFill>
                <a:latin typeface="Twentieth Century"/>
                <a:ea typeface="Twentieth Century"/>
                <a:cs typeface="Twentieth Century"/>
                <a:sym typeface="Twentieth Century"/>
              </a:defRPr>
            </a:lvl2pPr>
            <a:lvl3pPr marL="0" marR="0" lvl="2" indent="0" algn="r" rtl="0">
              <a:spcBef>
                <a:spcPts val="0"/>
              </a:spcBef>
              <a:buNone/>
              <a:defRPr sz="1200" b="1">
                <a:solidFill>
                  <a:srgbClr val="888888"/>
                </a:solidFill>
                <a:latin typeface="Twentieth Century"/>
                <a:ea typeface="Twentieth Century"/>
                <a:cs typeface="Twentieth Century"/>
                <a:sym typeface="Twentieth Century"/>
              </a:defRPr>
            </a:lvl3pPr>
            <a:lvl4pPr marL="0" marR="0" lvl="3" indent="0" algn="r" rtl="0">
              <a:spcBef>
                <a:spcPts val="0"/>
              </a:spcBef>
              <a:buNone/>
              <a:defRPr sz="1200" b="1">
                <a:solidFill>
                  <a:srgbClr val="888888"/>
                </a:solidFill>
                <a:latin typeface="Twentieth Century"/>
                <a:ea typeface="Twentieth Century"/>
                <a:cs typeface="Twentieth Century"/>
                <a:sym typeface="Twentieth Century"/>
              </a:defRPr>
            </a:lvl4pPr>
            <a:lvl5pPr marL="0" marR="0" lvl="4" indent="0" algn="r" rtl="0">
              <a:spcBef>
                <a:spcPts val="0"/>
              </a:spcBef>
              <a:buNone/>
              <a:defRPr sz="1200" b="1">
                <a:solidFill>
                  <a:srgbClr val="888888"/>
                </a:solidFill>
                <a:latin typeface="Twentieth Century"/>
                <a:ea typeface="Twentieth Century"/>
                <a:cs typeface="Twentieth Century"/>
                <a:sym typeface="Twentieth Century"/>
              </a:defRPr>
            </a:lvl5pPr>
            <a:lvl6pPr marL="0" marR="0" lvl="5" indent="0" algn="r" rtl="0">
              <a:spcBef>
                <a:spcPts val="0"/>
              </a:spcBef>
              <a:buNone/>
              <a:defRPr sz="1200" b="1">
                <a:solidFill>
                  <a:srgbClr val="888888"/>
                </a:solidFill>
                <a:latin typeface="Twentieth Century"/>
                <a:ea typeface="Twentieth Century"/>
                <a:cs typeface="Twentieth Century"/>
                <a:sym typeface="Twentieth Century"/>
              </a:defRPr>
            </a:lvl6pPr>
            <a:lvl7pPr marL="0" marR="0" lvl="6" indent="0" algn="r" rtl="0">
              <a:spcBef>
                <a:spcPts val="0"/>
              </a:spcBef>
              <a:buNone/>
              <a:defRPr sz="1200" b="1">
                <a:solidFill>
                  <a:srgbClr val="888888"/>
                </a:solidFill>
                <a:latin typeface="Twentieth Century"/>
                <a:ea typeface="Twentieth Century"/>
                <a:cs typeface="Twentieth Century"/>
                <a:sym typeface="Twentieth Century"/>
              </a:defRPr>
            </a:lvl7pPr>
            <a:lvl8pPr marL="0" marR="0" lvl="7" indent="0" algn="r" rtl="0">
              <a:spcBef>
                <a:spcPts val="0"/>
              </a:spcBef>
              <a:buNone/>
              <a:defRPr sz="1200" b="1">
                <a:solidFill>
                  <a:srgbClr val="888888"/>
                </a:solidFill>
                <a:latin typeface="Twentieth Century"/>
                <a:ea typeface="Twentieth Century"/>
                <a:cs typeface="Twentieth Century"/>
                <a:sym typeface="Twentieth Century"/>
              </a:defRPr>
            </a:lvl8pPr>
            <a:lvl9pPr marL="0" marR="0" lvl="8" indent="0" algn="r" rtl="0">
              <a:spcBef>
                <a:spcPts val="0"/>
              </a:spcBef>
              <a:buNone/>
              <a:defRPr sz="1200" b="1">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
        <p:cNvGrpSpPr/>
        <p:nvPr/>
      </p:nvGrpSpPr>
      <p:grpSpPr>
        <a:xfrm>
          <a:off x="0" y="0"/>
          <a:ext cx="0" cy="0"/>
          <a:chOff x="0" y="0"/>
          <a:chExt cx="0" cy="0"/>
        </a:xfrm>
      </p:grpSpPr>
      <p:sp>
        <p:nvSpPr>
          <p:cNvPr id="515" name="Google Shape;515;p110"/>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wentieth Century"/>
              <a:buNone/>
              <a:defRPr sz="4400" b="1"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6" name="Google Shape;516;p1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6pPr>
            <a:lvl7pPr marL="3200400" marR="0" lvl="6"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7pPr>
            <a:lvl8pPr marL="3657600" marR="0" lvl="7"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8pPr>
            <a:lvl9pPr marL="4114800" marR="0" lvl="8"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Twentieth Century"/>
                <a:ea typeface="Twentieth Century"/>
                <a:cs typeface="Twentieth Century"/>
                <a:sym typeface="Twentieth Century"/>
              </a:defRPr>
            </a:lvl9pPr>
          </a:lstStyle>
          <a:p>
            <a:endParaRPr/>
          </a:p>
        </p:txBody>
      </p:sp>
    </p:spTree>
  </p:cSld>
  <p:clrMap bg1="lt1" tx1="dk1" bg2="dk2" tx2="lt2" accent1="accent1" accent2="accent2" accent3="accent3" accent4="accent4" accent5="accent5" accent6="accent6" hlink="hlink" folHlink="folHlink"/>
  <p:sldLayoutIdLst>
    <p:sldLayoutId id="2147483735"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09562" y="273422"/>
            <a:ext cx="10971684" cy="1144631"/>
          </a:xfrm>
          <a:prstGeom prst="rect">
            <a:avLst/>
          </a:prstGeom>
        </p:spPr>
        <p:txBody>
          <a:bodyPr lIns="0" tIns="0" rIns="0" bIns="0" anchor="ctr">
            <a:noAutofit/>
          </a:bodyPr>
          <a:lstStyle/>
          <a:p>
            <a:pPr algn="ctr"/>
            <a:r>
              <a:rPr lang="de-AT" sz="5321" b="0" strike="noStrike" spc="-1">
                <a:latin typeface="Arial"/>
              </a:rPr>
              <a:t>Format des Titeltextes durch Klicken bearbeiten</a:t>
            </a:r>
          </a:p>
        </p:txBody>
      </p:sp>
      <p:sp>
        <p:nvSpPr>
          <p:cNvPr id="42" name="PlaceHolder 2"/>
          <p:cNvSpPr>
            <a:spLocks noGrp="1"/>
          </p:cNvSpPr>
          <p:nvPr>
            <p:ph type="body"/>
          </p:nvPr>
        </p:nvSpPr>
        <p:spPr>
          <a:xfrm>
            <a:off x="609562" y="1604399"/>
            <a:ext cx="10971684" cy="3976819"/>
          </a:xfrm>
          <a:prstGeom prst="rect">
            <a:avLst/>
          </a:prstGeom>
        </p:spPr>
        <p:txBody>
          <a:bodyPr lIns="0" tIns="0" rIns="0" bIns="0">
            <a:normAutofit/>
          </a:bodyPr>
          <a:lstStyle/>
          <a:p>
            <a:pPr marL="432000" indent="-324000">
              <a:spcBef>
                <a:spcPts val="1414"/>
              </a:spcBef>
              <a:buClr>
                <a:srgbClr val="000000"/>
              </a:buClr>
              <a:buSzPct val="45000"/>
              <a:buFont typeface="Wingdings" charset="2"/>
              <a:buChar char=""/>
            </a:pPr>
            <a:r>
              <a:rPr lang="de-AT" sz="3870" b="0" strike="noStrike" spc="-1">
                <a:latin typeface="Arial"/>
              </a:rPr>
              <a:t>Format des Gliederungstextes durch Klicken bearbeiten</a:t>
            </a:r>
          </a:p>
          <a:p>
            <a:pPr marL="1044922" lvl="1" indent="-391846">
              <a:spcBef>
                <a:spcPts val="1371"/>
              </a:spcBef>
              <a:buClr>
                <a:srgbClr val="000000"/>
              </a:buClr>
              <a:buSzPct val="75000"/>
              <a:buFont typeface="Symbol" charset="2"/>
              <a:buChar char=""/>
            </a:pPr>
            <a:r>
              <a:rPr lang="de-AT" sz="3386" b="0" strike="noStrike" spc="-1">
                <a:latin typeface="Arial"/>
              </a:rPr>
              <a:t>Zweite Gliederungsebene</a:t>
            </a:r>
          </a:p>
          <a:p>
            <a:pPr marL="1567382" lvl="2" indent="-348307">
              <a:spcBef>
                <a:spcPts val="1028"/>
              </a:spcBef>
              <a:buClr>
                <a:srgbClr val="000000"/>
              </a:buClr>
              <a:buSzPct val="45000"/>
              <a:buFont typeface="Wingdings" charset="2"/>
              <a:buChar char=""/>
            </a:pPr>
            <a:r>
              <a:rPr lang="de-AT" sz="2903" b="0" strike="noStrike" spc="-1">
                <a:latin typeface="Arial"/>
              </a:rPr>
              <a:t>Dritte Gliederungsebene</a:t>
            </a:r>
          </a:p>
          <a:p>
            <a:pPr marL="2089843" lvl="3" indent="-261230">
              <a:spcBef>
                <a:spcPts val="686"/>
              </a:spcBef>
              <a:buClr>
                <a:srgbClr val="000000"/>
              </a:buClr>
              <a:buSzPct val="75000"/>
              <a:buFont typeface="Symbol" charset="2"/>
              <a:buChar char=""/>
            </a:pPr>
            <a:r>
              <a:rPr lang="de-AT" sz="2419" b="0" strike="noStrike" spc="-1">
                <a:latin typeface="Arial"/>
              </a:rPr>
              <a:t>Vierte Gliederungsebene</a:t>
            </a:r>
          </a:p>
          <a:p>
            <a:pPr marL="2612304" lvl="4" indent="-261230">
              <a:spcBef>
                <a:spcPts val="342"/>
              </a:spcBef>
              <a:buClr>
                <a:srgbClr val="000000"/>
              </a:buClr>
              <a:buSzPct val="45000"/>
              <a:buFont typeface="Wingdings" charset="2"/>
              <a:buChar char=""/>
            </a:pPr>
            <a:r>
              <a:rPr lang="de-AT" sz="2419" b="0" strike="noStrike" spc="-1">
                <a:latin typeface="Arial"/>
              </a:rPr>
              <a:t>Fünfte Gliederungsebene</a:t>
            </a:r>
          </a:p>
          <a:p>
            <a:pPr marL="3134765" lvl="5" indent="-261230">
              <a:spcBef>
                <a:spcPts val="342"/>
              </a:spcBef>
              <a:buClr>
                <a:srgbClr val="000000"/>
              </a:buClr>
              <a:buSzPct val="45000"/>
              <a:buFont typeface="Wingdings" charset="2"/>
              <a:buChar char=""/>
            </a:pPr>
            <a:r>
              <a:rPr lang="de-AT" sz="2419" b="0" strike="noStrike" spc="-1">
                <a:latin typeface="Arial"/>
              </a:rPr>
              <a:t>Sechste Gliederungsebene</a:t>
            </a:r>
          </a:p>
          <a:p>
            <a:pPr marL="3657226" lvl="6" indent="-261230">
              <a:spcBef>
                <a:spcPts val="342"/>
              </a:spcBef>
              <a:buClr>
                <a:srgbClr val="000000"/>
              </a:buClr>
              <a:buSzPct val="45000"/>
              <a:buFont typeface="Wingdings" charset="2"/>
              <a:buChar char=""/>
            </a:pPr>
            <a:r>
              <a:rPr lang="de-AT" sz="2419" b="0" strike="noStrike" spc="-1">
                <a:latin typeface="Arial"/>
              </a:rPr>
              <a:t>Siebte Gliederungsebene</a:t>
            </a:r>
          </a:p>
        </p:txBody>
      </p:sp>
      <p:sp>
        <p:nvSpPr>
          <p:cNvPr id="43" name="PlaceHolder 3"/>
          <p:cNvSpPr>
            <a:spLocks noGrp="1"/>
          </p:cNvSpPr>
          <p:nvPr>
            <p:ph type="dt"/>
          </p:nvPr>
        </p:nvSpPr>
        <p:spPr>
          <a:xfrm>
            <a:off x="609562" y="6246923"/>
            <a:ext cx="2840124" cy="472394"/>
          </a:xfrm>
          <a:prstGeom prst="rect">
            <a:avLst/>
          </a:prstGeom>
        </p:spPr>
        <p:txBody>
          <a:bodyPr lIns="0" tIns="0" rIns="0" bIns="0">
            <a:noAutofit/>
          </a:bodyPr>
          <a:lstStyle/>
          <a:p>
            <a:r>
              <a:rPr lang="de-AT" sz="1693" b="0" strike="noStrike" spc="-1">
                <a:latin typeface="Times New Roman"/>
              </a:rPr>
              <a:t>&lt;Datum/Uhrzeit&gt;</a:t>
            </a:r>
          </a:p>
        </p:txBody>
      </p:sp>
      <p:sp>
        <p:nvSpPr>
          <p:cNvPr id="44" name="PlaceHolder 4"/>
          <p:cNvSpPr>
            <a:spLocks noGrp="1"/>
          </p:cNvSpPr>
          <p:nvPr>
            <p:ph type="ftr"/>
          </p:nvPr>
        </p:nvSpPr>
        <p:spPr>
          <a:xfrm>
            <a:off x="4169405" y="6246923"/>
            <a:ext cx="3864189" cy="472394"/>
          </a:xfrm>
          <a:prstGeom prst="rect">
            <a:avLst/>
          </a:prstGeom>
        </p:spPr>
        <p:txBody>
          <a:bodyPr lIns="0" tIns="0" rIns="0" bIns="0">
            <a:noAutofit/>
          </a:bodyPr>
          <a:lstStyle/>
          <a:p>
            <a:pPr algn="ctr"/>
            <a:r>
              <a:rPr lang="de-AT" sz="1693" b="0" strike="noStrike" spc="-1">
                <a:latin typeface="Times New Roman"/>
              </a:rPr>
              <a:t>&lt;Fußzeile&gt;</a:t>
            </a:r>
          </a:p>
        </p:txBody>
      </p:sp>
      <p:sp>
        <p:nvSpPr>
          <p:cNvPr id="45" name="PlaceHolder 5"/>
          <p:cNvSpPr>
            <a:spLocks noGrp="1"/>
          </p:cNvSpPr>
          <p:nvPr>
            <p:ph type="sldNum"/>
          </p:nvPr>
        </p:nvSpPr>
        <p:spPr>
          <a:xfrm>
            <a:off x="8741122" y="6246923"/>
            <a:ext cx="2840124" cy="472394"/>
          </a:xfrm>
          <a:prstGeom prst="rect">
            <a:avLst/>
          </a:prstGeom>
        </p:spPr>
        <p:txBody>
          <a:bodyPr lIns="0" tIns="0" rIns="0" bIns="0">
            <a:noAutofit/>
          </a:bodyPr>
          <a:lstStyle/>
          <a:p>
            <a:pPr algn="r"/>
            <a:fld id="{473AEEE6-C055-403E-90EC-9148ACD902C5}" type="slidenum">
              <a:rPr lang="de-AT" sz="1693" b="0" strike="noStrike" spc="-1">
                <a:latin typeface="Times New Roman"/>
              </a:rPr>
              <a:t>‹Nr.›</a:t>
            </a:fld>
            <a:endParaRPr lang="de-AT" sz="1693" b="0" strike="noStrike" spc="-1">
              <a:latin typeface="Times New Roman"/>
            </a:endParaRPr>
          </a:p>
        </p:txBody>
      </p:sp>
    </p:spTree>
    <p:extLst>
      <p:ext uri="{BB962C8B-B14F-4D97-AF65-F5344CB8AC3E}">
        <p14:creationId xmlns:p14="http://schemas.microsoft.com/office/powerpoint/2010/main" val="66217757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1105875" rtl="0" eaLnBrk="1" latinLnBrk="0" hangingPunct="1">
        <a:lnSpc>
          <a:spcPct val="90000"/>
        </a:lnSpc>
        <a:spcBef>
          <a:spcPct val="0"/>
        </a:spcBef>
        <a:buNone/>
        <a:defRPr sz="5321" kern="1200">
          <a:solidFill>
            <a:schemeClr val="tx1"/>
          </a:solidFill>
          <a:latin typeface="+mj-lt"/>
          <a:ea typeface="+mj-ea"/>
          <a:cs typeface="+mj-cs"/>
        </a:defRPr>
      </a:lvl1pPr>
    </p:titleStyle>
    <p:bodyStyle>
      <a:lvl1pPr marL="522461" indent="-391846" algn="l" defTabSz="1105875" rtl="0" eaLnBrk="1" latinLnBrk="0" hangingPunct="1">
        <a:lnSpc>
          <a:spcPct val="90000"/>
        </a:lnSpc>
        <a:spcBef>
          <a:spcPts val="1710"/>
        </a:spcBef>
        <a:buClr>
          <a:srgbClr val="000000"/>
        </a:buClr>
        <a:buSzPct val="45000"/>
        <a:buFont typeface="Wingdings" charset="2"/>
        <a:buChar char=""/>
        <a:defRPr sz="3386" kern="1200">
          <a:solidFill>
            <a:schemeClr val="tx1"/>
          </a:solidFill>
          <a:latin typeface="+mn-lt"/>
          <a:ea typeface="+mn-ea"/>
          <a:cs typeface="+mn-cs"/>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mn-lt"/>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mn-lt"/>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p:bodyStyle>
    <p:otherStyle>
      <a:defPPr>
        <a:defRPr lang="de-DE"/>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png"/><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36.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6.xml"/><Relationship Id="rId1" Type="http://schemas.openxmlformats.org/officeDocument/2006/relationships/slideLayout" Target="../slideLayouts/slideLayout36.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jpe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37.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65.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notesSlide" Target="../notesSlides/notesSlide49.xml"/><Relationship Id="rId1" Type="http://schemas.openxmlformats.org/officeDocument/2006/relationships/slideLayout" Target="../slideLayouts/slideLayout61.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65.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6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65.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5.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48.xml"/><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36.xml"/><Relationship Id="rId5" Type="http://schemas.openxmlformats.org/officeDocument/2006/relationships/image" Target="../media/image8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63.xml"/></Relationships>
</file>

<file path=ppt/slides/_rels/slide7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63.xml"/></Relationships>
</file>

<file path=ppt/slides/_rels/slide7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63.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85.png"/><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4.tiff"/><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36.xml"/><Relationship Id="rId6" Type="http://schemas.openxmlformats.org/officeDocument/2006/relationships/image" Target="../media/image1.png"/><Relationship Id="rId5" Type="http://schemas.openxmlformats.org/officeDocument/2006/relationships/image" Target="../media/image127.png"/><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www.zeit.de/video/2019-09/6087750314001/klimawandel-was-wenn-wir-nichts-tu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Shape 1333"/>
        <p:cNvGrpSpPr/>
        <p:nvPr/>
      </p:nvGrpSpPr>
      <p:grpSpPr>
        <a:xfrm>
          <a:off x="0" y="0"/>
          <a:ext cx="0" cy="0"/>
          <a:chOff x="0" y="0"/>
          <a:chExt cx="0" cy="0"/>
        </a:xfrm>
      </p:grpSpPr>
      <p:sp>
        <p:nvSpPr>
          <p:cNvPr id="1334" name="Google Shape;1334;p2"/>
          <p:cNvSpPr txBox="1"/>
          <p:nvPr/>
        </p:nvSpPr>
        <p:spPr>
          <a:xfrm>
            <a:off x="570949" y="2021579"/>
            <a:ext cx="10602582" cy="243139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AT" sz="4000" dirty="0" smtClean="0">
                <a:solidFill>
                  <a:srgbClr val="000000"/>
                </a:solidFill>
                <a:latin typeface="+mj-lt"/>
                <a:sym typeface="Arial"/>
              </a:rPr>
              <a:t>WILLKOMMEN</a:t>
            </a:r>
            <a:r>
              <a:rPr lang="de-AT" sz="4000" dirty="0" smtClean="0">
                <a:solidFill>
                  <a:srgbClr val="000000"/>
                </a:solidFill>
                <a:latin typeface="FUCXED CAPS" pitchFamily="50" charset="0"/>
                <a:sym typeface="Arial"/>
              </a:rPr>
              <a:t> </a:t>
            </a:r>
            <a:r>
              <a:rPr lang="de-AT" sz="4000" dirty="0">
                <a:solidFill>
                  <a:srgbClr val="000000"/>
                </a:solidFill>
                <a:latin typeface="+mj-lt"/>
                <a:sym typeface="Arial"/>
              </a:rPr>
              <a:t>ZU</a:t>
            </a:r>
            <a:endParaRPr dirty="0">
              <a:latin typeface="+mj-lt"/>
            </a:endParaRPr>
          </a:p>
          <a:p>
            <a:pPr marL="0" marR="0" lvl="0" indent="0" algn="r" rtl="0">
              <a:spcBef>
                <a:spcPts val="0"/>
              </a:spcBef>
              <a:spcAft>
                <a:spcPts val="0"/>
              </a:spcAft>
              <a:buNone/>
            </a:pPr>
            <a:r>
              <a:rPr lang="en-US" sz="7200" dirty="0">
                <a:solidFill>
                  <a:srgbClr val="FFFF00"/>
                </a:solidFill>
                <a:latin typeface="+mj-lt"/>
              </a:rPr>
              <a:t>AUFSTAND </a:t>
            </a:r>
            <a:r>
              <a:rPr lang="en-US" sz="7200" dirty="0" smtClean="0">
                <a:solidFill>
                  <a:srgbClr val="FFFF00"/>
                </a:solidFill>
                <a:latin typeface="+mj-lt"/>
              </a:rPr>
              <a:t>ODER </a:t>
            </a:r>
            <a:r>
              <a:rPr lang="en-US" sz="7200" dirty="0">
                <a:solidFill>
                  <a:srgbClr val="FFFF00"/>
                </a:solidFill>
                <a:latin typeface="+mj-lt"/>
              </a:rPr>
              <a:t>AUSSTERBEN</a:t>
            </a:r>
            <a:endParaRPr dirty="0">
              <a:latin typeface="+mj-lt"/>
            </a:endParaRPr>
          </a:p>
          <a:p>
            <a:pPr marL="0" marR="0" lvl="0" indent="0" algn="r" rtl="0">
              <a:spcBef>
                <a:spcPts val="0"/>
              </a:spcBef>
              <a:spcAft>
                <a:spcPts val="0"/>
              </a:spcAft>
              <a:buNone/>
            </a:pPr>
            <a:r>
              <a:rPr lang="en-US" sz="4000" dirty="0">
                <a:solidFill>
                  <a:srgbClr val="000000"/>
                </a:solidFill>
                <a:latin typeface="+mj-lt"/>
                <a:sym typeface="Arial"/>
              </a:rPr>
              <a:t>(</a:t>
            </a:r>
            <a:r>
              <a:rPr lang="en-US" sz="4000" dirty="0">
                <a:latin typeface="+mj-lt"/>
              </a:rPr>
              <a:t>UND: KANN ICH ETWAS TUN?</a:t>
            </a:r>
            <a:r>
              <a:rPr lang="en-US" sz="4000" dirty="0">
                <a:solidFill>
                  <a:srgbClr val="000000"/>
                </a:solidFill>
                <a:latin typeface="+mj-lt"/>
                <a:sym typeface="Arial"/>
              </a:rPr>
              <a:t>)</a:t>
            </a:r>
            <a:endParaRPr sz="4000" dirty="0">
              <a:solidFill>
                <a:srgbClr val="000000"/>
              </a:solidFill>
              <a:latin typeface="+mj-lt"/>
              <a:sym typeface="Arial"/>
            </a:endParaRPr>
          </a:p>
        </p:txBody>
      </p:sp>
      <p:pic>
        <p:nvPicPr>
          <p:cNvPr id="1335" name="Google Shape;1335;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6477" y="492369"/>
            <a:ext cx="2837406" cy="9495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426"/>
        <p:cNvGrpSpPr/>
        <p:nvPr/>
      </p:nvGrpSpPr>
      <p:grpSpPr>
        <a:xfrm>
          <a:off x="0" y="0"/>
          <a:ext cx="0" cy="0"/>
          <a:chOff x="0" y="0"/>
          <a:chExt cx="0" cy="0"/>
        </a:xfrm>
      </p:grpSpPr>
      <p:pic>
        <p:nvPicPr>
          <p:cNvPr id="1427" name="Google Shape;1427;p11"/>
          <p:cNvPicPr preferRelativeResize="0"/>
          <p:nvPr/>
        </p:nvPicPr>
        <p:blipFill rotWithShape="1">
          <a:blip r:embed="rId3">
            <a:alphaModFix/>
          </a:blip>
          <a:srcRect/>
          <a:stretch/>
        </p:blipFill>
        <p:spPr>
          <a:xfrm>
            <a:off x="3349144" y="1026658"/>
            <a:ext cx="5525271" cy="5525271"/>
          </a:xfrm>
          <a:prstGeom prst="rect">
            <a:avLst/>
          </a:prstGeom>
          <a:noFill/>
          <a:ln>
            <a:noFill/>
          </a:ln>
        </p:spPr>
      </p:pic>
      <p:sp>
        <p:nvSpPr>
          <p:cNvPr id="1428" name="Google Shape;1428;p11"/>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29" name="Google Shape;1429;p11"/>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30" name="Google Shape;1430;p11"/>
          <p:cNvSpPr txBox="1"/>
          <p:nvPr/>
        </p:nvSpPr>
        <p:spPr>
          <a:xfrm>
            <a:off x="1336429" y="144000"/>
            <a:ext cx="9513273" cy="939897"/>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7CB7ED"/>
                </a:solidFill>
                <a:latin typeface="+mj-lt"/>
              </a:rPr>
              <a:t>TREIBHAUSGASE HALTEN DIE ERDE WARM</a:t>
            </a:r>
            <a:endParaRPr dirty="0">
              <a:latin typeface="+mj-lt"/>
            </a:endParaRPr>
          </a:p>
        </p:txBody>
      </p:sp>
      <p:sp>
        <p:nvSpPr>
          <p:cNvPr id="1431" name="Google Shape;1431;p11"/>
          <p:cNvSpPr txBox="1"/>
          <p:nvPr/>
        </p:nvSpPr>
        <p:spPr>
          <a:xfrm>
            <a:off x="8433124" y="2294093"/>
            <a:ext cx="322716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DBDBDB"/>
                </a:solidFill>
                <a:latin typeface="+mn-lt"/>
              </a:rPr>
              <a:t>CO2</a:t>
            </a:r>
            <a:endParaRPr sz="3200" dirty="0">
              <a:solidFill>
                <a:srgbClr val="DBDBDB"/>
              </a:solidFill>
              <a:latin typeface="+mn-lt"/>
              <a:ea typeface="Arial"/>
              <a:cs typeface="Arial"/>
              <a:sym typeface="Arial"/>
            </a:endParaRPr>
          </a:p>
        </p:txBody>
      </p:sp>
      <p:sp>
        <p:nvSpPr>
          <p:cNvPr id="1432" name="Google Shape;1432;p11"/>
          <p:cNvSpPr txBox="1"/>
          <p:nvPr/>
        </p:nvSpPr>
        <p:spPr>
          <a:xfrm>
            <a:off x="8704718" y="3300617"/>
            <a:ext cx="179247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DBDBDB"/>
                </a:solidFill>
                <a:latin typeface="+mn-lt"/>
              </a:rPr>
              <a:t>METHAN</a:t>
            </a:r>
            <a:endParaRPr sz="3200" dirty="0">
              <a:solidFill>
                <a:srgbClr val="DBDBDB"/>
              </a:solidFill>
              <a:latin typeface="+mn-lt"/>
              <a:ea typeface="Arial"/>
              <a:cs typeface="Arial"/>
              <a:sym typeface="Arial"/>
            </a:endParaRPr>
          </a:p>
        </p:txBody>
      </p:sp>
      <p:pic>
        <p:nvPicPr>
          <p:cNvPr id="1433" name="Google Shape;1433;p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6676" y="2193280"/>
            <a:ext cx="1445178" cy="1442441"/>
          </a:xfrm>
          <a:prstGeom prst="rect">
            <a:avLst/>
          </a:prstGeom>
          <a:noFill/>
          <a:ln>
            <a:noFill/>
          </a:ln>
        </p:spPr>
      </p:pic>
      <p:grpSp>
        <p:nvGrpSpPr>
          <p:cNvPr id="1434" name="Google Shape;1434;p11"/>
          <p:cNvGrpSpPr/>
          <p:nvPr/>
        </p:nvGrpSpPr>
        <p:grpSpPr>
          <a:xfrm rot="-1078808">
            <a:off x="1970760" y="2567734"/>
            <a:ext cx="1310874" cy="1094493"/>
            <a:chOff x="2014751" y="1870627"/>
            <a:chExt cx="1503809" cy="1094493"/>
          </a:xfrm>
        </p:grpSpPr>
        <p:cxnSp>
          <p:nvCxnSpPr>
            <p:cNvPr id="1435" name="Google Shape;1435;p11"/>
            <p:cNvCxnSpPr/>
            <p:nvPr/>
          </p:nvCxnSpPr>
          <p:spPr>
            <a:xfrm>
              <a:off x="2239341" y="1870627"/>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cxnSp>
          <p:nvCxnSpPr>
            <p:cNvPr id="1436" name="Google Shape;1436;p11"/>
            <p:cNvCxnSpPr/>
            <p:nvPr/>
          </p:nvCxnSpPr>
          <p:spPr>
            <a:xfrm>
              <a:off x="2116444" y="2074938"/>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cxnSp>
          <p:nvCxnSpPr>
            <p:cNvPr id="1437" name="Google Shape;1437;p11"/>
            <p:cNvCxnSpPr/>
            <p:nvPr/>
          </p:nvCxnSpPr>
          <p:spPr>
            <a:xfrm>
              <a:off x="2014751" y="2303562"/>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grpSp>
      <p:sp>
        <p:nvSpPr>
          <p:cNvPr id="1438" name="Google Shape;1438;p11"/>
          <p:cNvSpPr txBox="1"/>
          <p:nvPr/>
        </p:nvSpPr>
        <p:spPr>
          <a:xfrm>
            <a:off x="571954" y="2634341"/>
            <a:ext cx="144517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latin typeface="+mn-lt"/>
              </a:rPr>
              <a:t>SONNE</a:t>
            </a:r>
            <a:endParaRPr sz="3200" dirty="0">
              <a:solidFill>
                <a:srgbClr val="000000"/>
              </a:solidFill>
              <a:latin typeface="+mn-lt"/>
              <a:ea typeface="Arial"/>
              <a:cs typeface="Arial"/>
              <a:sym typeface="Arial"/>
            </a:endParaRPr>
          </a:p>
        </p:txBody>
      </p:sp>
      <p:sp>
        <p:nvSpPr>
          <p:cNvPr id="1439" name="Google Shape;1439;p11"/>
          <p:cNvSpPr/>
          <p:nvPr/>
        </p:nvSpPr>
        <p:spPr>
          <a:xfrm>
            <a:off x="3801050" y="1476692"/>
            <a:ext cx="4629150" cy="4629150"/>
          </a:xfrm>
          <a:prstGeom prst="ellipse">
            <a:avLst/>
          </a:prstGeom>
          <a:noFill/>
          <a:ln w="609600" cap="flat" cmpd="sng">
            <a:solidFill>
              <a:srgbClr val="A6A6A6">
                <a:alpha val="55686"/>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1440" name="Google Shape;1440;p11"/>
          <p:cNvSpPr txBox="1"/>
          <p:nvPr/>
        </p:nvSpPr>
        <p:spPr>
          <a:xfrm>
            <a:off x="8604103" y="4341912"/>
            <a:ext cx="309411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DBDBDB"/>
                </a:solidFill>
                <a:latin typeface="+mn-lt"/>
              </a:rPr>
              <a:t>WASSERDAMPF</a:t>
            </a:r>
            <a:endParaRPr sz="3200" dirty="0">
              <a:solidFill>
                <a:srgbClr val="DBDBDB"/>
              </a:solidFill>
              <a:latin typeface="+mn-lt"/>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445"/>
        <p:cNvGrpSpPr/>
        <p:nvPr/>
      </p:nvGrpSpPr>
      <p:grpSpPr>
        <a:xfrm>
          <a:off x="0" y="0"/>
          <a:ext cx="0" cy="0"/>
          <a:chOff x="0" y="0"/>
          <a:chExt cx="0" cy="0"/>
        </a:xfrm>
      </p:grpSpPr>
      <p:pic>
        <p:nvPicPr>
          <p:cNvPr id="1446" name="Google Shape;1446;p12"/>
          <p:cNvPicPr preferRelativeResize="0"/>
          <p:nvPr/>
        </p:nvPicPr>
        <p:blipFill rotWithShape="1">
          <a:blip r:embed="rId3">
            <a:alphaModFix/>
          </a:blip>
          <a:srcRect/>
          <a:stretch/>
        </p:blipFill>
        <p:spPr>
          <a:xfrm>
            <a:off x="3333364" y="1024168"/>
            <a:ext cx="5525271" cy="5525271"/>
          </a:xfrm>
          <a:prstGeom prst="rect">
            <a:avLst/>
          </a:prstGeom>
          <a:noFill/>
          <a:ln>
            <a:noFill/>
          </a:ln>
        </p:spPr>
      </p:pic>
      <p:sp>
        <p:nvSpPr>
          <p:cNvPr id="1447" name="Google Shape;1447;p12"/>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48" name="Google Shape;1448;p12"/>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pic>
        <p:nvPicPr>
          <p:cNvPr id="1449" name="Google Shape;1449;p1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6676" y="2193280"/>
            <a:ext cx="1445178" cy="1442441"/>
          </a:xfrm>
          <a:prstGeom prst="rect">
            <a:avLst/>
          </a:prstGeom>
          <a:noFill/>
          <a:ln>
            <a:noFill/>
          </a:ln>
        </p:spPr>
      </p:pic>
      <p:sp>
        <p:nvSpPr>
          <p:cNvPr id="1450" name="Google Shape;1450;p12"/>
          <p:cNvSpPr txBox="1"/>
          <p:nvPr/>
        </p:nvSpPr>
        <p:spPr>
          <a:xfrm>
            <a:off x="524138" y="2619537"/>
            <a:ext cx="144517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latin typeface="Tw Cen MT Condensed Extra Bold" panose="020B0803020202020204" pitchFamily="34" charset="0"/>
                <a:ea typeface="Twentieth Century"/>
                <a:cs typeface="Twentieth Century"/>
                <a:sym typeface="Twentieth Century"/>
              </a:rPr>
              <a:t>SONNE</a:t>
            </a:r>
            <a:endParaRPr sz="3200" b="1" dirty="0">
              <a:solidFill>
                <a:srgbClr val="000000"/>
              </a:solidFill>
              <a:latin typeface="Tw Cen MT Condensed Extra Bold" panose="020B0803020202020204" pitchFamily="34" charset="0"/>
              <a:ea typeface="Twentieth Century"/>
              <a:cs typeface="Twentieth Century"/>
              <a:sym typeface="Twentieth Century"/>
            </a:endParaRPr>
          </a:p>
        </p:txBody>
      </p:sp>
      <p:grpSp>
        <p:nvGrpSpPr>
          <p:cNvPr id="1451" name="Google Shape;1451;p12"/>
          <p:cNvGrpSpPr/>
          <p:nvPr/>
        </p:nvGrpSpPr>
        <p:grpSpPr>
          <a:xfrm rot="-1078808">
            <a:off x="1970760" y="2567734"/>
            <a:ext cx="1310874" cy="1094493"/>
            <a:chOff x="2014751" y="1870627"/>
            <a:chExt cx="1503809" cy="1094493"/>
          </a:xfrm>
        </p:grpSpPr>
        <p:cxnSp>
          <p:nvCxnSpPr>
            <p:cNvPr id="1452" name="Google Shape;1452;p12"/>
            <p:cNvCxnSpPr/>
            <p:nvPr/>
          </p:nvCxnSpPr>
          <p:spPr>
            <a:xfrm>
              <a:off x="2239341" y="1870627"/>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cxnSp>
          <p:nvCxnSpPr>
            <p:cNvPr id="1453" name="Google Shape;1453;p12"/>
            <p:cNvCxnSpPr/>
            <p:nvPr/>
          </p:nvCxnSpPr>
          <p:spPr>
            <a:xfrm>
              <a:off x="2116444" y="2074938"/>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cxnSp>
          <p:nvCxnSpPr>
            <p:cNvPr id="1454" name="Google Shape;1454;p12"/>
            <p:cNvCxnSpPr/>
            <p:nvPr/>
          </p:nvCxnSpPr>
          <p:spPr>
            <a:xfrm>
              <a:off x="2014751" y="2303562"/>
              <a:ext cx="1279219" cy="661558"/>
            </a:xfrm>
            <a:prstGeom prst="curvedConnector3">
              <a:avLst>
                <a:gd name="adj1" fmla="val 50000"/>
              </a:avLst>
            </a:prstGeom>
            <a:noFill/>
            <a:ln w="76200" cap="flat" cmpd="sng">
              <a:solidFill>
                <a:srgbClr val="FFD961"/>
              </a:solidFill>
              <a:prstDash val="solid"/>
              <a:miter lim="800000"/>
              <a:headEnd type="none" w="sm" len="sm"/>
              <a:tailEnd type="triangle" w="med" len="med"/>
            </a:ln>
          </p:spPr>
        </p:cxnSp>
      </p:grpSp>
      <p:sp>
        <p:nvSpPr>
          <p:cNvPr id="1455" name="Google Shape;1455;p12"/>
          <p:cNvSpPr txBox="1"/>
          <p:nvPr/>
        </p:nvSpPr>
        <p:spPr>
          <a:xfrm>
            <a:off x="8433124" y="2294093"/>
            <a:ext cx="35416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rgbClr val="FFD966"/>
                </a:solidFill>
                <a:latin typeface="+mj-lt"/>
                <a:ea typeface="Twentieth Century"/>
                <a:cs typeface="Twentieth Century"/>
                <a:sym typeface="Twentieth Century"/>
              </a:rPr>
              <a:t>CO2</a:t>
            </a:r>
            <a:r>
              <a:rPr lang="en-US" sz="4000" b="1" dirty="0">
                <a:solidFill>
                  <a:srgbClr val="FFD966"/>
                </a:solidFill>
                <a:latin typeface="Twentieth Century"/>
                <a:ea typeface="Twentieth Century"/>
                <a:cs typeface="Twentieth Century"/>
                <a:sym typeface="Twentieth Century"/>
              </a:rPr>
              <a:t> </a:t>
            </a:r>
            <a:endParaRPr sz="4000" b="1" dirty="0">
              <a:solidFill>
                <a:srgbClr val="FFD966"/>
              </a:solidFill>
              <a:latin typeface="Twentieth Century"/>
              <a:ea typeface="Twentieth Century"/>
              <a:cs typeface="Twentieth Century"/>
              <a:sym typeface="Twentieth Century"/>
            </a:endParaRPr>
          </a:p>
        </p:txBody>
      </p:sp>
      <p:sp>
        <p:nvSpPr>
          <p:cNvPr id="1456" name="Google Shape;1456;p12"/>
          <p:cNvSpPr txBox="1"/>
          <p:nvPr/>
        </p:nvSpPr>
        <p:spPr>
          <a:xfrm>
            <a:off x="8624508" y="3300617"/>
            <a:ext cx="20762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rgbClr val="FFD966"/>
                </a:solidFill>
                <a:latin typeface="Tw Cen MT Condensed Extra Bold" panose="020B0803020202020204" pitchFamily="34" charset="0"/>
                <a:ea typeface="Twentieth Century"/>
                <a:cs typeface="Twentieth Century"/>
                <a:sym typeface="Twentieth Century"/>
              </a:rPr>
              <a:t>METHAN</a:t>
            </a:r>
            <a:endParaRPr sz="4000" b="1" dirty="0">
              <a:solidFill>
                <a:srgbClr val="FFD966"/>
              </a:solidFill>
              <a:latin typeface="Tw Cen MT Condensed Extra Bold" panose="020B0803020202020204" pitchFamily="34" charset="0"/>
              <a:ea typeface="Twentieth Century"/>
              <a:cs typeface="Twentieth Century"/>
              <a:sym typeface="Twentieth Century"/>
            </a:endParaRPr>
          </a:p>
        </p:txBody>
      </p:sp>
      <p:sp>
        <p:nvSpPr>
          <p:cNvPr id="1457" name="Google Shape;1457;p12"/>
          <p:cNvSpPr/>
          <p:nvPr/>
        </p:nvSpPr>
        <p:spPr>
          <a:xfrm>
            <a:off x="3801050" y="1476692"/>
            <a:ext cx="4629150" cy="4629150"/>
          </a:xfrm>
          <a:prstGeom prst="ellipse">
            <a:avLst/>
          </a:prstGeom>
          <a:noFill/>
          <a:ln w="609600" cap="flat" cmpd="sng">
            <a:solidFill>
              <a:srgbClr val="FFD966">
                <a:alpha val="55686"/>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sp>
        <p:nvSpPr>
          <p:cNvPr id="1458" name="Google Shape;1458;p12"/>
          <p:cNvSpPr txBox="1"/>
          <p:nvPr/>
        </p:nvSpPr>
        <p:spPr>
          <a:xfrm>
            <a:off x="555379" y="151644"/>
            <a:ext cx="11408021" cy="1787500"/>
          </a:xfrm>
          <a:prstGeom prst="rect">
            <a:avLst/>
          </a:prstGeom>
          <a:solidFill>
            <a:srgbClr val="595959">
              <a:alpha val="74901"/>
            </a:srgbClr>
          </a:solid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FF9900"/>
                </a:solidFill>
                <a:latin typeface="+mj-lt"/>
              </a:rPr>
              <a:t>WIR HABEN DIE ATMOSPHÄRE MIT TREIBHAUSGASEN VOLLGEPUMPT UND DIE ERDE WIRD HEISSER</a:t>
            </a:r>
            <a:endParaRPr dirty="0">
              <a:latin typeface="+mj-lt"/>
            </a:endParaRPr>
          </a:p>
        </p:txBody>
      </p:sp>
      <p:sp>
        <p:nvSpPr>
          <p:cNvPr id="1459" name="Google Shape;1459;p12"/>
          <p:cNvSpPr txBox="1"/>
          <p:nvPr/>
        </p:nvSpPr>
        <p:spPr>
          <a:xfrm>
            <a:off x="8604103" y="4341912"/>
            <a:ext cx="309411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DBDBDB"/>
                </a:solidFill>
                <a:latin typeface="+mn-lt"/>
              </a:rPr>
              <a:t>WASSERDAMPF</a:t>
            </a:r>
            <a:endParaRPr sz="3200" dirty="0">
              <a:solidFill>
                <a:srgbClr val="DBDBDB"/>
              </a:solidFill>
              <a:latin typeface="+mn-lt"/>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961"/>
        </a:solidFill>
        <a:effectLst/>
      </p:bgPr>
    </p:bg>
    <p:spTree>
      <p:nvGrpSpPr>
        <p:cNvPr id="1" name="Shape 1464"/>
        <p:cNvGrpSpPr/>
        <p:nvPr/>
      </p:nvGrpSpPr>
      <p:grpSpPr>
        <a:xfrm>
          <a:off x="0" y="0"/>
          <a:ext cx="0" cy="0"/>
          <a:chOff x="0" y="0"/>
          <a:chExt cx="0" cy="0"/>
        </a:xfrm>
      </p:grpSpPr>
      <p:pic>
        <p:nvPicPr>
          <p:cNvPr id="1465" name="Google Shape;1465;p13"/>
          <p:cNvPicPr preferRelativeResize="0"/>
          <p:nvPr/>
        </p:nvPicPr>
        <p:blipFill rotWithShape="1">
          <a:blip r:embed="rId3" cstate="email">
            <a:alphaModFix/>
            <a:extLst>
              <a:ext uri="{28A0092B-C50C-407E-A947-70E740481C1C}">
                <a14:useLocalDpi xmlns:a14="http://schemas.microsoft.com/office/drawing/2010/main"/>
              </a:ext>
            </a:extLst>
          </a:blip>
          <a:srcRect t="21449"/>
          <a:stretch/>
        </p:blipFill>
        <p:spPr>
          <a:xfrm>
            <a:off x="465939" y="1846052"/>
            <a:ext cx="11260121" cy="4355109"/>
          </a:xfrm>
          <a:prstGeom prst="rect">
            <a:avLst/>
          </a:prstGeom>
          <a:noFill/>
          <a:ln>
            <a:noFill/>
          </a:ln>
        </p:spPr>
      </p:pic>
      <p:sp>
        <p:nvSpPr>
          <p:cNvPr id="1466" name="Google Shape;1466;p13"/>
          <p:cNvSpPr txBox="1"/>
          <p:nvPr/>
        </p:nvSpPr>
        <p:spPr>
          <a:xfrm>
            <a:off x="8724900" y="1085462"/>
            <a:ext cx="2623603"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latin typeface="Tw Cen MT Condensed Extra Bold" panose="020B0803020202020204" pitchFamily="34" charset="0"/>
                <a:ea typeface="Twentieth Century"/>
                <a:cs typeface="Twentieth Century"/>
                <a:sym typeface="Twentieth Century"/>
              </a:rPr>
              <a:t>Beginn</a:t>
            </a:r>
            <a:r>
              <a:rPr lang="en-US" sz="2400" b="1" dirty="0">
                <a:latin typeface="Tw Cen MT Condensed Extra Bold" panose="020B0803020202020204" pitchFamily="34" charset="0"/>
                <a:ea typeface="Twentieth Century"/>
                <a:cs typeface="Twentieth Century"/>
                <a:sym typeface="Twentieth Century"/>
              </a:rPr>
              <a:t> des </a:t>
            </a:r>
            <a:r>
              <a:rPr lang="en-US" sz="2400" b="1" dirty="0" err="1">
                <a:latin typeface="Tw Cen MT Condensed Extra Bold" panose="020B0803020202020204" pitchFamily="34" charset="0"/>
                <a:ea typeface="Twentieth Century"/>
                <a:cs typeface="Twentieth Century"/>
                <a:sym typeface="Twentieth Century"/>
              </a:rPr>
              <a:t>Industrie-Zeitalters</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sp>
        <p:nvSpPr>
          <p:cNvPr id="1468" name="Google Shape;1468;p1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0000"/>
              </a:buClr>
              <a:buSzPts val="3600"/>
              <a:buFont typeface="Arial"/>
              <a:buNone/>
            </a:pPr>
            <a:r>
              <a:rPr lang="en-US" dirty="0">
                <a:solidFill>
                  <a:srgbClr val="000000"/>
                </a:solidFill>
                <a:latin typeface="+mj-lt"/>
              </a:rPr>
              <a:t>TREIBHAUSGAS-EMISSIONEN SCHNELLEN IN DIE HÖHE</a:t>
            </a:r>
            <a:endParaRPr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3"/>
        <p:cNvGrpSpPr/>
        <p:nvPr/>
      </p:nvGrpSpPr>
      <p:grpSpPr>
        <a:xfrm>
          <a:off x="0" y="0"/>
          <a:ext cx="0" cy="0"/>
          <a:chOff x="0" y="0"/>
          <a:chExt cx="0" cy="0"/>
        </a:xfrm>
      </p:grpSpPr>
      <p:pic>
        <p:nvPicPr>
          <p:cNvPr id="1474" name="Google Shape;1474;p14" descr="poem for children about drought | The Bard on the Hill"/>
          <p:cNvPicPr preferRelativeResize="0"/>
          <p:nvPr/>
        </p:nvPicPr>
        <p:blipFill rotWithShape="1">
          <a:blip r:embed="rId3">
            <a:alphaModFix/>
          </a:blip>
          <a:srcRect/>
          <a:stretch/>
        </p:blipFill>
        <p:spPr>
          <a:xfrm>
            <a:off x="0" y="-69148"/>
            <a:ext cx="12192000" cy="6888481"/>
          </a:xfrm>
          <a:prstGeom prst="rect">
            <a:avLst/>
          </a:prstGeom>
          <a:noFill/>
          <a:ln>
            <a:noFill/>
          </a:ln>
        </p:spPr>
      </p:pic>
      <p:sp>
        <p:nvSpPr>
          <p:cNvPr id="1475" name="Google Shape;1475;p14"/>
          <p:cNvSpPr txBox="1"/>
          <p:nvPr/>
        </p:nvSpPr>
        <p:spPr>
          <a:xfrm>
            <a:off x="1016534" y="201762"/>
            <a:ext cx="102345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Tw Cen MT Condensed Extra Bold" panose="020B0803020202020204" pitchFamily="34" charset="0"/>
              </a:rPr>
              <a:t>DIE GLOBALEN TEMPERATUREN SCHNELLEN IN DIE HÖHE</a:t>
            </a:r>
            <a:endParaRPr dirty="0">
              <a:latin typeface="Tw Cen MT Condensed Extra Bold" panose="020B0803020202020204" pitchFamily="34" charset="0"/>
            </a:endParaRPr>
          </a:p>
        </p:txBody>
      </p:sp>
      <p:pic>
        <p:nvPicPr>
          <p:cNvPr id="1476" name="Google Shape;1476;p1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24002" y="1019175"/>
            <a:ext cx="9139738" cy="4819650"/>
          </a:xfrm>
          <a:prstGeom prst="rect">
            <a:avLst/>
          </a:prstGeom>
          <a:noFill/>
          <a:ln w="57150" cap="flat" cmpd="sng">
            <a:solidFill>
              <a:schemeClr val="dk1"/>
            </a:solidFill>
            <a:prstDash val="solid"/>
            <a:round/>
            <a:headEnd type="none" w="sm" len="sm"/>
            <a:tailEnd type="none" w="sm" len="sm"/>
          </a:ln>
        </p:spPr>
      </p:pic>
      <p:sp>
        <p:nvSpPr>
          <p:cNvPr id="1477" name="Google Shape;1477;p14"/>
          <p:cNvSpPr txBox="1"/>
          <p:nvPr/>
        </p:nvSpPr>
        <p:spPr>
          <a:xfrm>
            <a:off x="2938462" y="4838813"/>
            <a:ext cx="765810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000000"/>
                </a:solidFill>
                <a:latin typeface="Twentieth Century"/>
                <a:ea typeface="Twentieth Century"/>
                <a:cs typeface="Twentieth Century"/>
                <a:sym typeface="Twentieth Century"/>
              </a:rPr>
              <a:t>Source: IPCC Special report Climate change and land use (2019)</a:t>
            </a:r>
            <a:endParaRPr sz="2400" b="1">
              <a:solidFill>
                <a:srgbClr val="000000"/>
              </a:solidFill>
              <a:latin typeface="Twentieth Century"/>
              <a:ea typeface="Twentieth Century"/>
              <a:cs typeface="Twentieth Century"/>
              <a:sym typeface="Twentieth Century"/>
            </a:endParaRPr>
          </a:p>
        </p:txBody>
      </p:sp>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2B5E"/>
            </a:gs>
            <a:gs pos="15000">
              <a:srgbClr val="0069D5"/>
            </a:gs>
            <a:gs pos="29000">
              <a:srgbClr val="6AB1F1"/>
            </a:gs>
            <a:gs pos="43000">
              <a:srgbClr val="B9D6F4"/>
            </a:gs>
            <a:gs pos="58000">
              <a:srgbClr val="FBCECE"/>
            </a:gs>
            <a:gs pos="72000">
              <a:srgbClr val="FD9495"/>
            </a:gs>
            <a:gs pos="86000">
              <a:srgbClr val="C71300"/>
            </a:gs>
            <a:gs pos="100000">
              <a:srgbClr val="67000D"/>
            </a:gs>
          </a:gsLst>
          <a:lin ang="0" scaled="0"/>
        </a:gradFill>
        <a:effectLst/>
      </p:bgPr>
    </p:bg>
    <p:spTree>
      <p:nvGrpSpPr>
        <p:cNvPr id="1" name="Shape 1482"/>
        <p:cNvGrpSpPr/>
        <p:nvPr/>
      </p:nvGrpSpPr>
      <p:grpSpPr>
        <a:xfrm>
          <a:off x="0" y="0"/>
          <a:ext cx="0" cy="0"/>
          <a:chOff x="0" y="0"/>
          <a:chExt cx="0" cy="0"/>
        </a:xfrm>
      </p:grpSpPr>
      <p:pic>
        <p:nvPicPr>
          <p:cNvPr id="1483" name="Google Shape;1483;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 y="0"/>
            <a:ext cx="12192000" cy="6857999"/>
          </a:xfrm>
          <a:prstGeom prst="rect">
            <a:avLst/>
          </a:prstGeom>
          <a:noFill/>
          <a:ln>
            <a:noFill/>
          </a:ln>
        </p:spPr>
      </p:pic>
      <p:sp>
        <p:nvSpPr>
          <p:cNvPr id="1484" name="Google Shape;1484;p15"/>
          <p:cNvSpPr txBox="1"/>
          <p:nvPr/>
        </p:nvSpPr>
        <p:spPr>
          <a:xfrm>
            <a:off x="9124951" y="5566276"/>
            <a:ext cx="2467281"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000000"/>
                </a:solidFill>
                <a:latin typeface="Tw Cen MT Condensed Extra Bold" panose="020B0803020202020204" pitchFamily="34" charset="0"/>
                <a:ea typeface="Twentieth Century"/>
                <a:cs typeface="Twentieth Century"/>
                <a:sym typeface="Twentieth Century"/>
              </a:rPr>
              <a:t>“Warming stripes” 1850-2017</a:t>
            </a:r>
            <a:endParaRPr dirty="0">
              <a:latin typeface="Tw Cen MT Condensed Extra Bold" panose="020B0803020202020204" pitchFamily="34" charset="0"/>
            </a:endParaRPr>
          </a:p>
          <a:p>
            <a:pPr marL="0" marR="0" lvl="0" indent="0" algn="ctr" rtl="0">
              <a:spcBef>
                <a:spcPts val="0"/>
              </a:spcBef>
              <a:spcAft>
                <a:spcPts val="0"/>
              </a:spcAft>
              <a:buNone/>
            </a:pPr>
            <a:r>
              <a:rPr lang="en-US" sz="2400" b="1" dirty="0">
                <a:solidFill>
                  <a:srgbClr val="000000"/>
                </a:solidFill>
                <a:latin typeface="Tw Cen MT Condensed Extra Bold" panose="020B0803020202020204" pitchFamily="34" charset="0"/>
                <a:ea typeface="Twentieth Century"/>
                <a:cs typeface="Twentieth Century"/>
                <a:sym typeface="Twentieth Century"/>
              </a:rPr>
              <a:t> </a:t>
            </a:r>
            <a:r>
              <a:rPr lang="en-US" sz="2400" b="1" dirty="0">
                <a:latin typeface="Tw Cen MT Condensed Extra Bold" panose="020B0803020202020204" pitchFamily="34" charset="0"/>
                <a:ea typeface="Twentieth Century"/>
                <a:cs typeface="Twentieth Century"/>
                <a:sym typeface="Twentieth Century"/>
              </a:rPr>
              <a:t>von</a:t>
            </a:r>
            <a:r>
              <a:rPr lang="en-US" sz="2400" b="1" dirty="0">
                <a:solidFill>
                  <a:srgbClr val="000000"/>
                </a:solidFill>
                <a:latin typeface="Tw Cen MT Condensed Extra Bold" panose="020B0803020202020204" pitchFamily="34" charset="0"/>
                <a:ea typeface="Twentieth Century"/>
                <a:cs typeface="Twentieth Century"/>
                <a:sym typeface="Twentieth Century"/>
              </a:rPr>
              <a:t> Ed Hawkins</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sp>
        <p:nvSpPr>
          <p:cNvPr id="1485" name="Google Shape;1485;p15"/>
          <p:cNvSpPr/>
          <p:nvPr/>
        </p:nvSpPr>
        <p:spPr>
          <a:xfrm>
            <a:off x="0" y="609600"/>
            <a:ext cx="12192000" cy="35858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chemeClr val="lt1"/>
              </a:solidFill>
              <a:latin typeface="Arial"/>
              <a:ea typeface="Arial"/>
              <a:cs typeface="Arial"/>
              <a:sym typeface="Arial"/>
            </a:endParaRPr>
          </a:p>
        </p:txBody>
      </p:sp>
      <p:sp>
        <p:nvSpPr>
          <p:cNvPr id="1486" name="Google Shape;1486;p15"/>
          <p:cNvSpPr/>
          <p:nvPr/>
        </p:nvSpPr>
        <p:spPr>
          <a:xfrm>
            <a:off x="0" y="609600"/>
            <a:ext cx="11592232" cy="53788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chemeClr val="lt1"/>
              </a:solidFill>
              <a:latin typeface="Arial"/>
              <a:ea typeface="Arial"/>
              <a:cs typeface="Arial"/>
              <a:sym typeface="Arial"/>
            </a:endParaRPr>
          </a:p>
        </p:txBody>
      </p:sp>
      <p:grpSp>
        <p:nvGrpSpPr>
          <p:cNvPr id="1487" name="Google Shape;1487;p15"/>
          <p:cNvGrpSpPr/>
          <p:nvPr/>
        </p:nvGrpSpPr>
        <p:grpSpPr>
          <a:xfrm>
            <a:off x="551762" y="5977711"/>
            <a:ext cx="7333129" cy="788894"/>
            <a:chOff x="2129551" y="1183341"/>
            <a:chExt cx="7333129" cy="788894"/>
          </a:xfrm>
        </p:grpSpPr>
        <p:sp>
          <p:nvSpPr>
            <p:cNvPr id="1488" name="Google Shape;1488;p15"/>
            <p:cNvSpPr/>
            <p:nvPr/>
          </p:nvSpPr>
          <p:spPr>
            <a:xfrm>
              <a:off x="2129551" y="1183341"/>
              <a:ext cx="7333129" cy="788894"/>
            </a:xfrm>
            <a:prstGeom prst="rect">
              <a:avLst/>
            </a:prstGeom>
            <a:gradFill>
              <a:gsLst>
                <a:gs pos="0">
                  <a:srgbClr val="F6F9FC"/>
                </a:gs>
                <a:gs pos="37000">
                  <a:srgbClr val="6BAED6"/>
                </a:gs>
                <a:gs pos="49000">
                  <a:srgbClr val="FC9272"/>
                </a:gs>
                <a:gs pos="68000">
                  <a:srgbClr val="EF3B2C"/>
                </a:gs>
                <a:gs pos="100000">
                  <a:srgbClr val="67000D"/>
                </a:gs>
              </a:gsLst>
              <a:lin ang="0" scaled="0"/>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chemeClr val="lt1"/>
                </a:solidFill>
                <a:latin typeface="Arial"/>
                <a:ea typeface="Arial"/>
                <a:cs typeface="Arial"/>
                <a:sym typeface="Arial"/>
              </a:endParaRPr>
            </a:p>
          </p:txBody>
        </p:sp>
        <p:sp>
          <p:nvSpPr>
            <p:cNvPr id="1489" name="Google Shape;1489;p15"/>
            <p:cNvSpPr txBox="1"/>
            <p:nvPr/>
          </p:nvSpPr>
          <p:spPr>
            <a:xfrm>
              <a:off x="8598019" y="1341583"/>
              <a:ext cx="864661" cy="46162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err="1">
                  <a:latin typeface="Tw Cen MT Condensed Extra Bold" panose="020B0803020202020204" pitchFamily="34" charset="0"/>
                  <a:ea typeface="Twentieth Century"/>
                  <a:cs typeface="Twentieth Century"/>
                  <a:sym typeface="Twentieth Century"/>
                </a:rPr>
                <a:t>Heiss</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sp>
          <p:nvSpPr>
            <p:cNvPr id="1490" name="Google Shape;1490;p15"/>
            <p:cNvSpPr txBox="1"/>
            <p:nvPr/>
          </p:nvSpPr>
          <p:spPr>
            <a:xfrm>
              <a:off x="2129551" y="1341583"/>
              <a:ext cx="864661"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err="1">
                  <a:latin typeface="Tw Cen MT Condensed Extra Bold" panose="020B0803020202020204" pitchFamily="34" charset="0"/>
                  <a:ea typeface="Twentieth Century"/>
                  <a:cs typeface="Twentieth Century"/>
                  <a:sym typeface="Twentieth Century"/>
                </a:rPr>
                <a:t>Kalt</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5"/>
        <p:cNvGrpSpPr/>
        <p:nvPr/>
      </p:nvGrpSpPr>
      <p:grpSpPr>
        <a:xfrm>
          <a:off x="0" y="0"/>
          <a:ext cx="0" cy="0"/>
          <a:chOff x="0" y="0"/>
          <a:chExt cx="0" cy="0"/>
        </a:xfrm>
      </p:grpSpPr>
      <p:pic>
        <p:nvPicPr>
          <p:cNvPr id="1496" name="Google Shape;1496;p16"/>
          <p:cNvPicPr preferRelativeResize="0"/>
          <p:nvPr/>
        </p:nvPicPr>
        <p:blipFill rotWithShape="1">
          <a:blip r:embed="rId3">
            <a:alphaModFix/>
          </a:blip>
          <a:srcRect/>
          <a:stretch/>
        </p:blipFill>
        <p:spPr>
          <a:xfrm>
            <a:off x="6329150" y="1392629"/>
            <a:ext cx="4704445" cy="3327339"/>
          </a:xfrm>
          <a:prstGeom prst="rect">
            <a:avLst/>
          </a:prstGeom>
          <a:noFill/>
          <a:ln>
            <a:noFill/>
          </a:ln>
        </p:spPr>
      </p:pic>
      <p:pic>
        <p:nvPicPr>
          <p:cNvPr id="1497" name="Google Shape;1497;p16" descr="Bildergebnis fÃ¼r ipcc"/>
          <p:cNvPicPr preferRelativeResize="0"/>
          <p:nvPr/>
        </p:nvPicPr>
        <p:blipFill rotWithShape="1">
          <a:blip r:embed="rId4">
            <a:alphaModFix/>
          </a:blip>
          <a:srcRect/>
          <a:stretch/>
        </p:blipFill>
        <p:spPr>
          <a:xfrm>
            <a:off x="1287886" y="1186757"/>
            <a:ext cx="4763056" cy="3175370"/>
          </a:xfrm>
          <a:prstGeom prst="rect">
            <a:avLst/>
          </a:prstGeom>
          <a:noFill/>
          <a:ln>
            <a:noFill/>
          </a:ln>
        </p:spPr>
      </p:pic>
      <p:pic>
        <p:nvPicPr>
          <p:cNvPr id="1498" name="Google Shape;1498;p16"/>
          <p:cNvPicPr preferRelativeResize="0"/>
          <p:nvPr/>
        </p:nvPicPr>
        <p:blipFill rotWithShape="1">
          <a:blip r:embed="rId5">
            <a:alphaModFix/>
          </a:blip>
          <a:srcRect/>
          <a:stretch/>
        </p:blipFill>
        <p:spPr>
          <a:xfrm>
            <a:off x="1153588" y="3966826"/>
            <a:ext cx="9390476" cy="2533333"/>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pic>
        <p:nvPicPr>
          <p:cNvPr id="1504" name="Google Shape;1504;p17" descr="poem for children about drought | The Bard on the Hill"/>
          <p:cNvPicPr preferRelativeResize="0"/>
          <p:nvPr/>
        </p:nvPicPr>
        <p:blipFill rotWithShape="1">
          <a:blip r:embed="rId3">
            <a:alphaModFix/>
          </a:blip>
          <a:srcRect/>
          <a:stretch/>
        </p:blipFill>
        <p:spPr>
          <a:xfrm>
            <a:off x="0" y="0"/>
            <a:ext cx="12192000" cy="6888481"/>
          </a:xfrm>
          <a:prstGeom prst="rect">
            <a:avLst/>
          </a:prstGeom>
          <a:noFill/>
          <a:ln>
            <a:noFill/>
          </a:ln>
        </p:spPr>
      </p:pic>
      <p:pic>
        <p:nvPicPr>
          <p:cNvPr id="1505" name="Google Shape;1505;p1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9356" y="1164419"/>
            <a:ext cx="10750325" cy="4616017"/>
          </a:xfrm>
          <a:prstGeom prst="rect">
            <a:avLst/>
          </a:prstGeom>
          <a:noFill/>
          <a:ln>
            <a:noFill/>
          </a:ln>
        </p:spPr>
      </p:pic>
      <p:sp>
        <p:nvSpPr>
          <p:cNvPr id="1506" name="Google Shape;1506;p17"/>
          <p:cNvSpPr txBox="1"/>
          <p:nvPr/>
        </p:nvSpPr>
        <p:spPr>
          <a:xfrm>
            <a:off x="1999285" y="1541074"/>
            <a:ext cx="188527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0000"/>
                </a:solidFill>
                <a:latin typeface="+mn-lt"/>
                <a:ea typeface="Arial"/>
                <a:cs typeface="Arial"/>
                <a:sym typeface="Arial"/>
              </a:rPr>
              <a:t>1951 bis 1980</a:t>
            </a:r>
            <a:endParaRPr sz="1800" b="1" dirty="0">
              <a:solidFill>
                <a:srgbClr val="000000"/>
              </a:solidFill>
              <a:latin typeface="+mn-lt"/>
              <a:ea typeface="Arial"/>
              <a:cs typeface="Arial"/>
              <a:sym typeface="Arial"/>
            </a:endParaRPr>
          </a:p>
        </p:txBody>
      </p:sp>
      <p:sp>
        <p:nvSpPr>
          <p:cNvPr id="1507" name="Google Shape;1507;p17"/>
          <p:cNvSpPr txBox="1"/>
          <p:nvPr/>
        </p:nvSpPr>
        <p:spPr>
          <a:xfrm>
            <a:off x="7724213" y="1541074"/>
            <a:ext cx="188527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0000"/>
                </a:solidFill>
                <a:latin typeface="+mn-lt"/>
                <a:ea typeface="Arial"/>
                <a:cs typeface="Arial"/>
                <a:sym typeface="Arial"/>
              </a:rPr>
              <a:t>2005 bis 2015</a:t>
            </a:r>
            <a:endParaRPr sz="1800" b="1" dirty="0">
              <a:solidFill>
                <a:srgbClr val="000000"/>
              </a:solidFill>
              <a:latin typeface="+mn-lt"/>
              <a:ea typeface="Arial"/>
              <a:cs typeface="Arial"/>
              <a:sym typeface="Arial"/>
            </a:endParaRPr>
          </a:p>
        </p:txBody>
      </p:sp>
      <p:sp>
        <p:nvSpPr>
          <p:cNvPr id="1508" name="Google Shape;1508;p17"/>
          <p:cNvSpPr/>
          <p:nvPr/>
        </p:nvSpPr>
        <p:spPr>
          <a:xfrm>
            <a:off x="458070" y="5424619"/>
            <a:ext cx="11632644" cy="3693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7F7F7F"/>
                </a:solidFill>
                <a:latin typeface="Twentieth Century"/>
                <a:ea typeface="Twentieth Century"/>
                <a:cs typeface="Twentieth Century"/>
                <a:sym typeface="Twentieth Century"/>
              </a:rPr>
              <a:t>https://www.nytimes.com/interactive/2017/07/28/climate/more-frequent-extreme-summer-heat.html</a:t>
            </a:r>
            <a:endParaRPr/>
          </a:p>
        </p:txBody>
      </p:sp>
      <p:sp>
        <p:nvSpPr>
          <p:cNvPr id="1509" name="Google Shape;1509;p17"/>
          <p:cNvSpPr txBox="1"/>
          <p:nvPr/>
        </p:nvSpPr>
        <p:spPr>
          <a:xfrm>
            <a:off x="5513982" y="2307068"/>
            <a:ext cx="11811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000000"/>
                </a:solidFill>
                <a:latin typeface="+mn-lt"/>
                <a:ea typeface="Arial"/>
                <a:cs typeface="Arial"/>
                <a:sym typeface="Arial"/>
              </a:rPr>
              <a:t>Kalt</a:t>
            </a:r>
            <a:endParaRPr dirty="0">
              <a:latin typeface="+mn-lt"/>
            </a:endParaRPr>
          </a:p>
        </p:txBody>
      </p:sp>
      <p:sp>
        <p:nvSpPr>
          <p:cNvPr id="1510" name="Google Shape;1510;p17"/>
          <p:cNvSpPr txBox="1"/>
          <p:nvPr/>
        </p:nvSpPr>
        <p:spPr>
          <a:xfrm>
            <a:off x="5513982" y="2666667"/>
            <a:ext cx="11811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0000"/>
                </a:solidFill>
                <a:latin typeface="Tw Cen MT Condensed Extra Bold" panose="020B0803020202020204" pitchFamily="34" charset="0"/>
                <a:sym typeface="Arial"/>
              </a:rPr>
              <a:t>Normal</a:t>
            </a:r>
            <a:endParaRPr dirty="0">
              <a:latin typeface="Tw Cen MT Condensed Extra Bold" panose="020B0803020202020204" pitchFamily="34" charset="0"/>
            </a:endParaRPr>
          </a:p>
        </p:txBody>
      </p:sp>
      <p:sp>
        <p:nvSpPr>
          <p:cNvPr id="1511" name="Google Shape;1511;p17"/>
          <p:cNvSpPr txBox="1"/>
          <p:nvPr/>
        </p:nvSpPr>
        <p:spPr>
          <a:xfrm>
            <a:off x="5513982" y="3046725"/>
            <a:ext cx="11811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000000"/>
                </a:solidFill>
                <a:latin typeface="Tw Cen MT Condensed Extra Bold" panose="020B0803020202020204" pitchFamily="34" charset="0"/>
                <a:sym typeface="Arial"/>
              </a:rPr>
              <a:t>Heiss</a:t>
            </a:r>
            <a:endParaRPr dirty="0">
              <a:latin typeface="Tw Cen MT Condensed Extra Bold" panose="020B0803020202020204" pitchFamily="34" charset="0"/>
            </a:endParaRPr>
          </a:p>
        </p:txBody>
      </p:sp>
      <p:sp>
        <p:nvSpPr>
          <p:cNvPr id="1512" name="Google Shape;1512;p17"/>
          <p:cNvSpPr/>
          <p:nvPr/>
        </p:nvSpPr>
        <p:spPr>
          <a:xfrm>
            <a:off x="5152031" y="2354321"/>
            <a:ext cx="300365" cy="300365"/>
          </a:xfrm>
          <a:prstGeom prst="rect">
            <a:avLst/>
          </a:prstGeom>
          <a:solidFill>
            <a:srgbClr val="8DBBCF"/>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513" name="Google Shape;1513;p17"/>
          <p:cNvSpPr/>
          <p:nvPr/>
        </p:nvSpPr>
        <p:spPr>
          <a:xfrm>
            <a:off x="5152031" y="2730367"/>
            <a:ext cx="300365" cy="300365"/>
          </a:xfrm>
          <a:prstGeom prst="rect">
            <a:avLst/>
          </a:prstGeom>
          <a:solidFill>
            <a:srgbClr val="E8E8E8"/>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514" name="Google Shape;1514;p17"/>
          <p:cNvSpPr/>
          <p:nvPr/>
        </p:nvSpPr>
        <p:spPr>
          <a:xfrm>
            <a:off x="5152031" y="3115322"/>
            <a:ext cx="300365" cy="300365"/>
          </a:xfrm>
          <a:prstGeom prst="rect">
            <a:avLst/>
          </a:prstGeom>
          <a:solidFill>
            <a:srgbClr val="F99969"/>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515" name="Google Shape;1515;p17"/>
          <p:cNvSpPr txBox="1"/>
          <p:nvPr/>
        </p:nvSpPr>
        <p:spPr>
          <a:xfrm>
            <a:off x="5513981" y="3443090"/>
            <a:ext cx="22102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000000"/>
                </a:solidFill>
                <a:latin typeface="Tw Cen MT Condensed Extra Bold" panose="020B0803020202020204" pitchFamily="34" charset="0"/>
                <a:sym typeface="Arial"/>
              </a:rPr>
              <a:t>Extrem</a:t>
            </a:r>
            <a:r>
              <a:rPr lang="en-US" sz="1800" b="1" dirty="0">
                <a:solidFill>
                  <a:srgbClr val="000000"/>
                </a:solidFill>
                <a:latin typeface="Tw Cen MT Condensed Extra Bold" panose="020B0803020202020204" pitchFamily="34" charset="0"/>
                <a:sym typeface="Arial"/>
              </a:rPr>
              <a:t> </a:t>
            </a:r>
            <a:r>
              <a:rPr lang="en-US" sz="1800" b="1" dirty="0" err="1">
                <a:solidFill>
                  <a:srgbClr val="000000"/>
                </a:solidFill>
                <a:latin typeface="Tw Cen MT Condensed Extra Bold" panose="020B0803020202020204" pitchFamily="34" charset="0"/>
                <a:sym typeface="Arial"/>
              </a:rPr>
              <a:t>heiss</a:t>
            </a:r>
            <a:endParaRPr dirty="0">
              <a:latin typeface="Tw Cen MT Condensed Extra Bold" panose="020B0803020202020204" pitchFamily="34" charset="0"/>
            </a:endParaRPr>
          </a:p>
        </p:txBody>
      </p:sp>
      <p:sp>
        <p:nvSpPr>
          <p:cNvPr id="1516" name="Google Shape;1516;p17"/>
          <p:cNvSpPr/>
          <p:nvPr/>
        </p:nvSpPr>
        <p:spPr>
          <a:xfrm>
            <a:off x="5152031" y="3511687"/>
            <a:ext cx="300365" cy="300365"/>
          </a:xfrm>
          <a:prstGeom prst="rect">
            <a:avLst/>
          </a:prstGeom>
          <a:solidFill>
            <a:srgbClr val="D6524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517" name="Google Shape;1517;p17"/>
          <p:cNvSpPr txBox="1"/>
          <p:nvPr/>
        </p:nvSpPr>
        <p:spPr>
          <a:xfrm>
            <a:off x="7543" y="1087967"/>
            <a:ext cx="1185394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000000"/>
                </a:solidFill>
                <a:latin typeface="Tw Cen MT Condensed Extra Bold" panose="020B0803020202020204" pitchFamily="34" charset="0"/>
                <a:ea typeface="Twentieth Century"/>
                <a:cs typeface="Twentieth Century"/>
                <a:sym typeface="Twentieth Century"/>
              </a:rPr>
              <a:t>Sommer-</a:t>
            </a:r>
            <a:r>
              <a:rPr lang="en-US" sz="2400" b="1" dirty="0" err="1">
                <a:solidFill>
                  <a:srgbClr val="000000"/>
                </a:solidFill>
                <a:latin typeface="Tw Cen MT Condensed Extra Bold" panose="020B0803020202020204" pitchFamily="34" charset="0"/>
                <a:ea typeface="Twentieth Century"/>
                <a:cs typeface="Twentieth Century"/>
                <a:sym typeface="Twentieth Century"/>
              </a:rPr>
              <a:t>Temperaturen</a:t>
            </a:r>
            <a:r>
              <a:rPr lang="en-US" sz="2400" b="1" dirty="0">
                <a:solidFill>
                  <a:srgbClr val="000000"/>
                </a:solidFill>
                <a:latin typeface="Tw Cen MT Condensed Extra Bold" panose="020B0803020202020204" pitchFamily="34" charset="0"/>
                <a:ea typeface="Twentieth Century"/>
                <a:cs typeface="Twentieth Century"/>
                <a:sym typeface="Twentieth Century"/>
              </a:rPr>
              <a:t> der Nord-</a:t>
            </a:r>
            <a:r>
              <a:rPr lang="en-US" sz="2400" b="1" dirty="0" err="1">
                <a:solidFill>
                  <a:srgbClr val="000000"/>
                </a:solidFill>
                <a:latin typeface="Tw Cen MT Condensed Extra Bold" panose="020B0803020202020204" pitchFamily="34" charset="0"/>
                <a:ea typeface="Twentieth Century"/>
                <a:cs typeface="Twentieth Century"/>
                <a:sym typeface="Twentieth Century"/>
              </a:rPr>
              <a:t>Halbkugel</a:t>
            </a:r>
            <a:endParaRPr sz="2400" b="1" dirty="0">
              <a:solidFill>
                <a:srgbClr val="000000"/>
              </a:solidFill>
              <a:latin typeface="Tw Cen MT Condensed Extra Bold" panose="020B0803020202020204" pitchFamily="34" charset="0"/>
              <a:ea typeface="Twentieth Century"/>
              <a:cs typeface="Twentieth Century"/>
              <a:sym typeface="Twentieth Century"/>
            </a:endParaRPr>
          </a:p>
        </p:txBody>
      </p:sp>
      <p:sp>
        <p:nvSpPr>
          <p:cNvPr id="1518" name="Google Shape;1518;p17"/>
          <p:cNvSpPr txBox="1"/>
          <p:nvPr/>
        </p:nvSpPr>
        <p:spPr>
          <a:xfrm>
            <a:off x="92479" y="144000"/>
            <a:ext cx="1204237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ETWAS MEHR WÄRME MACHT EINEN GROSSEN UNTERSCHIED</a:t>
            </a:r>
            <a:endParaRPr dirty="0">
              <a:latin typeface="+mj-lt"/>
            </a:endParaRPr>
          </a:p>
        </p:txBody>
      </p:sp>
      <p:sp>
        <p:nvSpPr>
          <p:cNvPr id="1519" name="Google Shape;1519;p17"/>
          <p:cNvSpPr txBox="1"/>
          <p:nvPr/>
        </p:nvSpPr>
        <p:spPr>
          <a:xfrm>
            <a:off x="1393681" y="5982374"/>
            <a:ext cx="9761421"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latin typeface="Tw Cen MT Condensed Extra Bold" panose="020B0803020202020204" pitchFamily="34" charset="0"/>
                <a:ea typeface="Twentieth Century"/>
                <a:cs typeface="Twentieth Century"/>
                <a:sym typeface="Twentieth Century"/>
              </a:rPr>
              <a:t>Eine </a:t>
            </a:r>
            <a:r>
              <a:rPr lang="en-US" sz="2800" b="1" dirty="0" err="1">
                <a:latin typeface="Tw Cen MT Condensed Extra Bold" panose="020B0803020202020204" pitchFamily="34" charset="0"/>
                <a:ea typeface="Twentieth Century"/>
                <a:cs typeface="Twentieth Century"/>
                <a:sym typeface="Twentieth Century"/>
              </a:rPr>
              <a:t>kleine</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Änderung</a:t>
            </a:r>
            <a:r>
              <a:rPr lang="en-US" sz="2800" b="1" dirty="0">
                <a:latin typeface="Tw Cen MT Condensed Extra Bold" panose="020B0803020202020204" pitchFamily="34" charset="0"/>
                <a:ea typeface="Twentieth Century"/>
                <a:cs typeface="Twentieth Century"/>
                <a:sym typeface="Twentieth Century"/>
              </a:rPr>
              <a:t> der </a:t>
            </a:r>
            <a:r>
              <a:rPr lang="en-US" sz="2800" b="1" dirty="0" err="1">
                <a:latin typeface="Tw Cen MT Condensed Extra Bold" panose="020B0803020202020204" pitchFamily="34" charset="0"/>
                <a:ea typeface="Twentieth Century"/>
                <a:cs typeface="Twentieth Century"/>
                <a:sym typeface="Twentieth Century"/>
              </a:rPr>
              <a:t>Durchschnittstemperatur</a:t>
            </a:r>
            <a:r>
              <a:rPr lang="en-US" sz="2800" b="1" dirty="0">
                <a:latin typeface="Tw Cen MT Condensed Extra Bold" panose="020B0803020202020204" pitchFamily="34" charset="0"/>
                <a:ea typeface="Twentieth Century"/>
                <a:cs typeface="Twentieth Century"/>
                <a:sym typeface="Twentieth Century"/>
              </a:rPr>
              <a:t> hat </a:t>
            </a:r>
            <a:r>
              <a:rPr lang="en-US" sz="2800" b="1" dirty="0" err="1">
                <a:latin typeface="Tw Cen MT Condensed Extra Bold" panose="020B0803020202020204" pitchFamily="34" charset="0"/>
                <a:ea typeface="Twentieth Century"/>
                <a:cs typeface="Twentieth Century"/>
                <a:sym typeface="Twentieth Century"/>
              </a:rPr>
              <a:t>große</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Wirkung</a:t>
            </a:r>
            <a:r>
              <a:rPr lang="en-US" sz="2800" b="1" dirty="0">
                <a:latin typeface="Tw Cen MT Condensed Extra Bold" panose="020B0803020202020204" pitchFamily="34" charset="0"/>
                <a:ea typeface="Twentieth Century"/>
                <a:cs typeface="Twentieth Century"/>
                <a:sym typeface="Twentieth Century"/>
              </a:rPr>
              <a:t> auf extreme </a:t>
            </a:r>
            <a:r>
              <a:rPr lang="en-US" sz="2800" b="1" dirty="0" err="1">
                <a:latin typeface="Tw Cen MT Condensed Extra Bold" panose="020B0803020202020204" pitchFamily="34" charset="0"/>
                <a:ea typeface="Twentieth Century"/>
                <a:cs typeface="Twentieth Century"/>
                <a:sym typeface="Twentieth Century"/>
              </a:rPr>
              <a:t>Wetterereignisse</a:t>
            </a:r>
            <a:r>
              <a:rPr lang="en-US" sz="2800" b="1" dirty="0">
                <a:latin typeface="Tw Cen MT Condensed Extra Bold" panose="020B0803020202020204" pitchFamily="34" charset="0"/>
                <a:ea typeface="Twentieth Century"/>
                <a:cs typeface="Twentieth Century"/>
                <a:sym typeface="Twentieth Century"/>
              </a:rPr>
              <a:t> und </a:t>
            </a:r>
            <a:r>
              <a:rPr lang="en-US" sz="2800" b="1" dirty="0" err="1">
                <a:latin typeface="Tw Cen MT Condensed Extra Bold" panose="020B0803020202020204" pitchFamily="34" charset="0"/>
                <a:ea typeface="Twentieth Century"/>
                <a:cs typeface="Twentieth Century"/>
                <a:sym typeface="Twentieth Century"/>
              </a:rPr>
              <a:t>Klimazonen</a:t>
            </a:r>
            <a:r>
              <a:rPr lang="en-US" sz="2800" b="1" dirty="0">
                <a:latin typeface="Tw Cen MT Condensed Extra Bold" panose="020B0803020202020204" pitchFamily="34" charset="0"/>
                <a:ea typeface="Twentieth Century"/>
                <a:cs typeface="Twentieth Century"/>
                <a:sym typeface="Twentieth Century"/>
              </a:rPr>
              <a:t>. </a:t>
            </a:r>
            <a:endParaRPr dirty="0">
              <a:latin typeface="Tw Cen MT Condensed Extra Bold" panose="020B0803020202020204" pitchFamily="34" charset="0"/>
            </a:endParaRPr>
          </a:p>
        </p:txBody>
      </p:sp>
      <p:sp>
        <p:nvSpPr>
          <p:cNvPr id="1520" name="Google Shape;1520;p17"/>
          <p:cNvSpPr txBox="1"/>
          <p:nvPr/>
        </p:nvSpPr>
        <p:spPr>
          <a:xfrm rot="-5400000">
            <a:off x="-710285" y="3715237"/>
            <a:ext cx="29571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err="1">
                <a:solidFill>
                  <a:srgbClr val="000000"/>
                </a:solidFill>
                <a:latin typeface="Tw Cen MT Condensed Extra Bold" panose="020B0803020202020204" pitchFamily="34" charset="0"/>
                <a:sym typeface="Arial"/>
              </a:rPr>
              <a:t>Häufigkeit</a:t>
            </a:r>
            <a:endParaRPr dirty="0">
              <a:latin typeface="Tw Cen MT Condensed Extra Bold" panose="020B0803020202020204" pitchFamily="34" charset="0"/>
            </a:endParaRPr>
          </a:p>
        </p:txBody>
      </p:sp>
      <p:cxnSp>
        <p:nvCxnSpPr>
          <p:cNvPr id="1521" name="Google Shape;1521;p17"/>
          <p:cNvCxnSpPr/>
          <p:nvPr/>
        </p:nvCxnSpPr>
        <p:spPr>
          <a:xfrm rot="10800000">
            <a:off x="812231" y="2345648"/>
            <a:ext cx="0" cy="698727"/>
          </a:xfrm>
          <a:prstGeom prst="straightConnector1">
            <a:avLst/>
          </a:prstGeom>
          <a:noFill/>
          <a:ln w="57150" cap="rnd" cmpd="sng">
            <a:solidFill>
              <a:schemeClr val="dk1"/>
            </a:solidFill>
            <a:prstDash val="solid"/>
            <a:miter lim="800000"/>
            <a:headEnd type="none" w="sm" len="sm"/>
            <a:tailEnd type="triangl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pic>
        <p:nvPicPr>
          <p:cNvPr id="1527" name="Google Shape;1527;p18" descr="poem for children about drought | The Bard on the Hill"/>
          <p:cNvPicPr preferRelativeResize="0"/>
          <p:nvPr/>
        </p:nvPicPr>
        <p:blipFill rotWithShape="1">
          <a:blip r:embed="rId3">
            <a:alphaModFix/>
          </a:blip>
          <a:srcRect/>
          <a:stretch/>
        </p:blipFill>
        <p:spPr>
          <a:xfrm>
            <a:off x="0" y="0"/>
            <a:ext cx="12192000" cy="6888481"/>
          </a:xfrm>
          <a:prstGeom prst="rect">
            <a:avLst/>
          </a:prstGeom>
          <a:noFill/>
          <a:ln>
            <a:noFill/>
          </a:ln>
        </p:spPr>
      </p:pic>
      <p:sp>
        <p:nvSpPr>
          <p:cNvPr id="1528" name="Google Shape;1528;p18"/>
          <p:cNvSpPr txBox="1"/>
          <p:nvPr/>
        </p:nvSpPr>
        <p:spPr>
          <a:xfrm>
            <a:off x="149629" y="144000"/>
            <a:ext cx="11853949"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000000"/>
                </a:solidFill>
                <a:latin typeface="FUCXED CAPS" pitchFamily="50" charset="0"/>
                <a:sym typeface="Arial"/>
              </a:rPr>
              <a:t>+2°C </a:t>
            </a:r>
            <a:r>
              <a:rPr lang="en-US" sz="3600" dirty="0">
                <a:latin typeface="FUCXED CAPS" pitchFamily="50" charset="0"/>
              </a:rPr>
              <a:t>HATTEN WIR NUR VOR </a:t>
            </a:r>
            <a:r>
              <a:rPr lang="en-US" sz="3600" dirty="0">
                <a:solidFill>
                  <a:srgbClr val="000000"/>
                </a:solidFill>
                <a:latin typeface="FUCXED CAPS" pitchFamily="50" charset="0"/>
                <a:sym typeface="Arial"/>
              </a:rPr>
              <a:t>130.000 JAHREN … </a:t>
            </a:r>
            <a:endParaRPr dirty="0">
              <a:latin typeface="FUCXED CAPS" pitchFamily="50" charset="0"/>
            </a:endParaRPr>
          </a:p>
        </p:txBody>
      </p:sp>
      <p:pic>
        <p:nvPicPr>
          <p:cNvPr id="1529" name="Google Shape;1529;p1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6670" y="1653540"/>
            <a:ext cx="12138660" cy="3550920"/>
          </a:xfrm>
          <a:prstGeom prst="rect">
            <a:avLst/>
          </a:prstGeom>
          <a:noFill/>
          <a:ln w="9525" cap="flat" cmpd="sng">
            <a:solidFill>
              <a:srgbClr val="A5A5A5"/>
            </a:solidFill>
            <a:prstDash val="solid"/>
            <a:round/>
            <a:headEnd type="none" w="sm" len="sm"/>
            <a:tailEnd type="none" w="sm" len="sm"/>
          </a:ln>
        </p:spPr>
      </p:pic>
      <p:cxnSp>
        <p:nvCxnSpPr>
          <p:cNvPr id="1530" name="Google Shape;1530;p18"/>
          <p:cNvCxnSpPr/>
          <p:nvPr/>
        </p:nvCxnSpPr>
        <p:spPr>
          <a:xfrm>
            <a:off x="682625" y="4003675"/>
            <a:ext cx="10823575" cy="0"/>
          </a:xfrm>
          <a:prstGeom prst="straightConnector1">
            <a:avLst/>
          </a:prstGeom>
          <a:noFill/>
          <a:ln w="28575" cap="flat" cmpd="sng">
            <a:solidFill>
              <a:srgbClr val="00B050"/>
            </a:solidFill>
            <a:prstDash val="solid"/>
            <a:miter lim="800000"/>
            <a:headEnd type="none" w="sm" len="sm"/>
            <a:tailEnd type="none" w="sm" len="sm"/>
          </a:ln>
        </p:spPr>
      </p:cxnSp>
      <p:cxnSp>
        <p:nvCxnSpPr>
          <p:cNvPr id="1531" name="Google Shape;1531;p18"/>
          <p:cNvCxnSpPr/>
          <p:nvPr/>
        </p:nvCxnSpPr>
        <p:spPr>
          <a:xfrm rot="10800000">
            <a:off x="9169400" y="3714750"/>
            <a:ext cx="165100" cy="50800"/>
          </a:xfrm>
          <a:prstGeom prst="straightConnector1">
            <a:avLst/>
          </a:prstGeom>
          <a:noFill/>
          <a:ln w="19050" cap="flat" cmpd="sng">
            <a:solidFill>
              <a:schemeClr val="dk1"/>
            </a:solidFill>
            <a:prstDash val="solid"/>
            <a:miter lim="800000"/>
            <a:headEnd type="none" w="sm" len="sm"/>
            <a:tailEnd type="triangle" w="med" len="med"/>
          </a:ln>
        </p:spPr>
      </p:cxnSp>
      <p:grpSp>
        <p:nvGrpSpPr>
          <p:cNvPr id="1532" name="Google Shape;1532;p18"/>
          <p:cNvGrpSpPr/>
          <p:nvPr/>
        </p:nvGrpSpPr>
        <p:grpSpPr>
          <a:xfrm>
            <a:off x="149629" y="888146"/>
            <a:ext cx="11853949" cy="2683925"/>
            <a:chOff x="149629" y="888146"/>
            <a:chExt cx="11853949" cy="2683925"/>
          </a:xfrm>
        </p:grpSpPr>
        <p:cxnSp>
          <p:nvCxnSpPr>
            <p:cNvPr id="1533" name="Google Shape;1533;p18"/>
            <p:cNvCxnSpPr/>
            <p:nvPr/>
          </p:nvCxnSpPr>
          <p:spPr>
            <a:xfrm>
              <a:off x="682625" y="3546475"/>
              <a:ext cx="10823575" cy="0"/>
            </a:xfrm>
            <a:prstGeom prst="straightConnector1">
              <a:avLst/>
            </a:prstGeom>
            <a:noFill/>
            <a:ln w="28575" cap="flat" cmpd="sng">
              <a:solidFill>
                <a:srgbClr val="FF0000"/>
              </a:solidFill>
              <a:prstDash val="dash"/>
              <a:miter lim="800000"/>
              <a:headEnd type="none" w="sm" len="sm"/>
              <a:tailEnd type="none" w="sm" len="sm"/>
            </a:ln>
          </p:spPr>
        </p:cxnSp>
        <p:sp>
          <p:nvSpPr>
            <p:cNvPr id="1534" name="Google Shape;1534;p18"/>
            <p:cNvSpPr txBox="1"/>
            <p:nvPr/>
          </p:nvSpPr>
          <p:spPr>
            <a:xfrm>
              <a:off x="7962900" y="3202739"/>
              <a:ext cx="7024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wentieth Century"/>
                  <a:ea typeface="Twentieth Century"/>
                  <a:cs typeface="Twentieth Century"/>
                  <a:sym typeface="Twentieth Century"/>
                </a:rPr>
                <a:t>+4° C</a:t>
              </a:r>
              <a:endParaRPr sz="1800" b="1">
                <a:solidFill>
                  <a:srgbClr val="FF0000"/>
                </a:solidFill>
                <a:latin typeface="Twentieth Century"/>
                <a:ea typeface="Twentieth Century"/>
                <a:cs typeface="Twentieth Century"/>
                <a:sym typeface="Twentieth Century"/>
              </a:endParaRPr>
            </a:p>
          </p:txBody>
        </p:sp>
        <p:sp>
          <p:nvSpPr>
            <p:cNvPr id="1535" name="Google Shape;1535;p18"/>
            <p:cNvSpPr txBox="1"/>
            <p:nvPr/>
          </p:nvSpPr>
          <p:spPr>
            <a:xfrm>
              <a:off x="149629" y="888146"/>
              <a:ext cx="1185394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latin typeface="FUCXED CAPS" pitchFamily="50" charset="0"/>
                  <a:ea typeface="Twentieth Century"/>
                  <a:cs typeface="Twentieth Century"/>
                  <a:sym typeface="Twentieth Century"/>
                </a:rPr>
                <a:t>… UND </a:t>
              </a:r>
              <a:r>
                <a:rPr lang="en-US" sz="3600" b="1" dirty="0">
                  <a:solidFill>
                    <a:srgbClr val="000000"/>
                  </a:solidFill>
                  <a:latin typeface="FUCXED CAPS" pitchFamily="50" charset="0"/>
                  <a:ea typeface="Twentieth Century"/>
                  <a:cs typeface="Twentieth Century"/>
                  <a:sym typeface="Twentieth Century"/>
                </a:rPr>
                <a:t>+4°C VOR JAHR</a:t>
              </a:r>
              <a:r>
                <a:rPr lang="en-US" sz="3600" b="1" dirty="0">
                  <a:latin typeface="FUCXED CAPS" pitchFamily="50" charset="0"/>
                  <a:ea typeface="Twentieth Century"/>
                  <a:cs typeface="Twentieth Century"/>
                  <a:sym typeface="Twentieth Century"/>
                </a:rPr>
                <a:t>MILLIONEN</a:t>
              </a:r>
              <a:endParaRPr dirty="0">
                <a:latin typeface="FUCXED CAPS" pitchFamily="50" charset="0"/>
              </a:endParaRPr>
            </a:p>
          </p:txBody>
        </p:sp>
      </p:grpSp>
      <p:cxnSp>
        <p:nvCxnSpPr>
          <p:cNvPr id="1536" name="Google Shape;1536;p18"/>
          <p:cNvCxnSpPr/>
          <p:nvPr/>
        </p:nvCxnSpPr>
        <p:spPr>
          <a:xfrm>
            <a:off x="682625" y="3794125"/>
            <a:ext cx="10823575" cy="0"/>
          </a:xfrm>
          <a:prstGeom prst="straightConnector1">
            <a:avLst/>
          </a:prstGeom>
          <a:noFill/>
          <a:ln w="28575" cap="flat" cmpd="sng">
            <a:solidFill>
              <a:srgbClr val="FF6600"/>
            </a:solidFill>
            <a:prstDash val="dash"/>
            <a:miter lim="800000"/>
            <a:headEnd type="none" w="sm" len="sm"/>
            <a:tailEnd type="none" w="sm" len="sm"/>
          </a:ln>
        </p:spPr>
      </p:cxnSp>
      <p:sp>
        <p:nvSpPr>
          <p:cNvPr id="1537" name="Google Shape;1537;p18"/>
          <p:cNvSpPr txBox="1"/>
          <p:nvPr/>
        </p:nvSpPr>
        <p:spPr>
          <a:xfrm>
            <a:off x="7233794" y="3498432"/>
            <a:ext cx="7024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6600"/>
                </a:solidFill>
                <a:latin typeface="Twentieth Century"/>
                <a:ea typeface="Twentieth Century"/>
                <a:cs typeface="Twentieth Century"/>
                <a:sym typeface="Twentieth Century"/>
              </a:rPr>
              <a:t>+2° C</a:t>
            </a:r>
            <a:endParaRPr sz="1800" b="1">
              <a:solidFill>
                <a:srgbClr val="FF6600"/>
              </a:solidFill>
              <a:latin typeface="Twentieth Century"/>
              <a:ea typeface="Twentieth Century"/>
              <a:cs typeface="Twentieth Century"/>
              <a:sym typeface="Twentieth Century"/>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1542"/>
        <p:cNvGrpSpPr/>
        <p:nvPr/>
      </p:nvGrpSpPr>
      <p:grpSpPr>
        <a:xfrm>
          <a:off x="0" y="0"/>
          <a:ext cx="0" cy="0"/>
          <a:chOff x="0" y="0"/>
          <a:chExt cx="0" cy="0"/>
        </a:xfrm>
      </p:grpSpPr>
      <p:sp>
        <p:nvSpPr>
          <p:cNvPr id="1543" name="Google Shape;1543;p19"/>
          <p:cNvSpPr txBox="1"/>
          <p:nvPr/>
        </p:nvSpPr>
        <p:spPr>
          <a:xfrm>
            <a:off x="886088" y="144000"/>
            <a:ext cx="104198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DIE ERHITZUNG VERÄNDERT DAS GLOBALE WETTER</a:t>
            </a:r>
            <a:endParaRPr sz="3600" dirty="0">
              <a:solidFill>
                <a:srgbClr val="000000"/>
              </a:solidFill>
              <a:latin typeface="+mj-lt"/>
              <a:sym typeface="Arial"/>
            </a:endParaRPr>
          </a:p>
        </p:txBody>
      </p:sp>
      <p:grpSp>
        <p:nvGrpSpPr>
          <p:cNvPr id="1544" name="Google Shape;1544;p19"/>
          <p:cNvGrpSpPr/>
          <p:nvPr/>
        </p:nvGrpSpPr>
        <p:grpSpPr>
          <a:xfrm>
            <a:off x="288925" y="1003170"/>
            <a:ext cx="10491180" cy="5854830"/>
            <a:chOff x="494666" y="1420514"/>
            <a:chExt cx="9065733" cy="5059328"/>
          </a:xfrm>
        </p:grpSpPr>
        <p:pic>
          <p:nvPicPr>
            <p:cNvPr id="1545" name="Google Shape;1545;p19" descr="Image result for queensland flood cattl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30757" y="1420514"/>
              <a:ext cx="4196621" cy="2361716"/>
            </a:xfrm>
            <a:prstGeom prst="rect">
              <a:avLst/>
            </a:prstGeom>
            <a:noFill/>
            <a:ln>
              <a:noFill/>
            </a:ln>
          </p:spPr>
        </p:pic>
        <p:pic>
          <p:nvPicPr>
            <p:cNvPr id="1546" name="Google Shape;1546;p19" descr="Image result for chennai wate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101643" y="1420514"/>
              <a:ext cx="3414542" cy="2361716"/>
            </a:xfrm>
            <a:prstGeom prst="rect">
              <a:avLst/>
            </a:prstGeom>
            <a:noFill/>
            <a:ln>
              <a:noFill/>
            </a:ln>
          </p:spPr>
        </p:pic>
        <p:sp>
          <p:nvSpPr>
            <p:cNvPr id="1548" name="Google Shape;1548;p19"/>
            <p:cNvSpPr/>
            <p:nvPr/>
          </p:nvSpPr>
          <p:spPr>
            <a:xfrm>
              <a:off x="494666" y="6154616"/>
              <a:ext cx="162670" cy="3252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pic>
          <p:nvPicPr>
            <p:cNvPr id="1549" name="Google Shape;1549;p19" descr="Aerial view of houses flooded by a cyclone (Â© Adrien Barbier/AFP/Getty Images)"/>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994049" y="3913203"/>
              <a:ext cx="3566350" cy="2377567"/>
            </a:xfrm>
            <a:prstGeom prst="rect">
              <a:avLst/>
            </a:prstGeom>
            <a:noFill/>
            <a:ln>
              <a:noFill/>
            </a:ln>
          </p:spPr>
        </p:pic>
      </p:grpSp>
      <p:pic>
        <p:nvPicPr>
          <p:cNvPr id="9" name="Grafik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72202" y="3949110"/>
            <a:ext cx="4785257" cy="269008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1542"/>
        <p:cNvGrpSpPr/>
        <p:nvPr/>
      </p:nvGrpSpPr>
      <p:grpSpPr>
        <a:xfrm>
          <a:off x="0" y="0"/>
          <a:ext cx="0" cy="0"/>
          <a:chOff x="0" y="0"/>
          <a:chExt cx="0" cy="0"/>
        </a:xfrm>
      </p:grpSpPr>
      <p:sp>
        <p:nvSpPr>
          <p:cNvPr id="1543" name="Google Shape;1543;p19"/>
          <p:cNvSpPr txBox="1"/>
          <p:nvPr/>
        </p:nvSpPr>
        <p:spPr>
          <a:xfrm>
            <a:off x="886088" y="144000"/>
            <a:ext cx="104198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DIE ERHITZUNG </a:t>
            </a:r>
            <a:r>
              <a:rPr lang="en-US" sz="3600" dirty="0" smtClean="0">
                <a:latin typeface="+mj-lt"/>
              </a:rPr>
              <a:t>ZERSTÖRT GESELLSCHAFTEN</a:t>
            </a:r>
            <a:endParaRPr sz="3600" dirty="0">
              <a:solidFill>
                <a:srgbClr val="000000"/>
              </a:solidFill>
              <a:latin typeface="+mj-lt"/>
              <a:sym typeface="Arial"/>
            </a:endParaRPr>
          </a:p>
        </p:txBody>
      </p:sp>
      <p:sp>
        <p:nvSpPr>
          <p:cNvPr id="1548" name="Google Shape;1548;p19"/>
          <p:cNvSpPr/>
          <p:nvPr/>
        </p:nvSpPr>
        <p:spPr>
          <a:xfrm>
            <a:off x="288924" y="6481641"/>
            <a:ext cx="188247" cy="3763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grpSp>
        <p:nvGrpSpPr>
          <p:cNvPr id="8" name="Gruppieren 7"/>
          <p:cNvGrpSpPr/>
          <p:nvPr/>
        </p:nvGrpSpPr>
        <p:grpSpPr>
          <a:xfrm>
            <a:off x="1467325" y="1051132"/>
            <a:ext cx="9129460" cy="5618689"/>
            <a:chOff x="1467325" y="707330"/>
            <a:chExt cx="9517204" cy="5962492"/>
          </a:xfrm>
        </p:grpSpPr>
        <p:pic>
          <p:nvPicPr>
            <p:cNvPr id="2" name="Grafik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6521" y="707330"/>
              <a:ext cx="4373532" cy="2915688"/>
            </a:xfrm>
            <a:prstGeom prst="rect">
              <a:avLst/>
            </a:prstGeom>
          </p:spPr>
        </p:pic>
        <p:pic>
          <p:nvPicPr>
            <p:cNvPr id="3" name="Grafik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7325" y="3876049"/>
              <a:ext cx="5310188" cy="2763150"/>
            </a:xfrm>
            <a:prstGeom prst="rect">
              <a:avLst/>
            </a:prstGeom>
          </p:spPr>
        </p:pic>
        <p:pic>
          <p:nvPicPr>
            <p:cNvPr id="4" name="Grafik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1639" y="707330"/>
              <a:ext cx="4772703" cy="2915688"/>
            </a:xfrm>
            <a:prstGeom prst="rect">
              <a:avLst/>
            </a:prstGeom>
          </p:spPr>
        </p:pic>
        <p:pic>
          <p:nvPicPr>
            <p:cNvPr id="7" name="Grafik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79456" y="3876049"/>
              <a:ext cx="3905073" cy="2793773"/>
            </a:xfrm>
            <a:prstGeom prst="rect">
              <a:avLst/>
            </a:prstGeom>
          </p:spPr>
        </p:pic>
      </p:grpSp>
    </p:spTree>
    <p:extLst>
      <p:ext uri="{BB962C8B-B14F-4D97-AF65-F5344CB8AC3E}">
        <p14:creationId xmlns:p14="http://schemas.microsoft.com/office/powerpoint/2010/main" val="55493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Shape 1340"/>
        <p:cNvGrpSpPr/>
        <p:nvPr/>
      </p:nvGrpSpPr>
      <p:grpSpPr>
        <a:xfrm>
          <a:off x="0" y="0"/>
          <a:ext cx="0" cy="0"/>
          <a:chOff x="0" y="0"/>
          <a:chExt cx="0" cy="0"/>
        </a:xfrm>
      </p:grpSpPr>
      <p:sp>
        <p:nvSpPr>
          <p:cNvPr id="1341" name="Google Shape;1341;p3"/>
          <p:cNvSpPr txBox="1"/>
          <p:nvPr/>
        </p:nvSpPr>
        <p:spPr>
          <a:xfrm>
            <a:off x="6255327" y="1764673"/>
            <a:ext cx="2632759" cy="4330312"/>
          </a:xfrm>
          <a:prstGeom prst="rect">
            <a:avLst/>
          </a:prstGeom>
          <a:noFill/>
          <a:ln>
            <a:noFill/>
          </a:ln>
        </p:spPr>
        <p:txBody>
          <a:bodyPr spcFirstLastPara="1" wrap="square" lIns="91425" tIns="45700" rIns="91425" bIns="45700" anchor="t" anchorCtr="0">
            <a:spAutoFit/>
          </a:bodyPr>
          <a:lstStyle/>
          <a:p>
            <a:pPr marL="0" marR="0" lvl="0" indent="0" algn="r" rtl="0">
              <a:lnSpc>
                <a:spcPct val="101851"/>
              </a:lnSpc>
              <a:spcBef>
                <a:spcPts val="0"/>
              </a:spcBef>
              <a:spcAft>
                <a:spcPts val="0"/>
              </a:spcAft>
              <a:buNone/>
            </a:pPr>
            <a:r>
              <a:rPr lang="en-US" sz="5400" b="1" dirty="0">
                <a:latin typeface="Tw Cen MT Condensed Extra Bold" panose="020B0803020202020204" pitchFamily="34" charset="0"/>
                <a:ea typeface="Twentieth Century"/>
                <a:cs typeface="Twentieth Century"/>
                <a:sym typeface="Twentieth Century"/>
              </a:rPr>
              <a:t>WARUM BIST</a:t>
            </a:r>
            <a:r>
              <a:rPr lang="en-US" sz="5400" b="1" i="0" u="none" strike="noStrike" cap="none" dirty="0">
                <a:solidFill>
                  <a:srgbClr val="000000"/>
                </a:solidFill>
                <a:latin typeface="Tw Cen MT Condensed Extra Bold" panose="020B0803020202020204" pitchFamily="34" charset="0"/>
                <a:ea typeface="Twentieth Century"/>
                <a:cs typeface="Twentieth Century"/>
                <a:sym typeface="Twentieth Century"/>
              </a:rPr>
              <a:t> </a:t>
            </a:r>
            <a:endParaRPr dirty="0">
              <a:latin typeface="Tw Cen MT Condensed Extra Bold" panose="020B0803020202020204" pitchFamily="34" charset="0"/>
            </a:endParaRPr>
          </a:p>
          <a:p>
            <a:pPr marL="0" marR="0" lvl="0" indent="0" algn="r" rtl="0">
              <a:lnSpc>
                <a:spcPct val="101851"/>
              </a:lnSpc>
              <a:spcBef>
                <a:spcPts val="0"/>
              </a:spcBef>
              <a:spcAft>
                <a:spcPts val="0"/>
              </a:spcAft>
              <a:buNone/>
            </a:pPr>
            <a:r>
              <a:rPr lang="en-US" sz="5400" b="1" dirty="0">
                <a:solidFill>
                  <a:srgbClr val="33AE40"/>
                </a:solidFill>
                <a:latin typeface="Tw Cen MT Condensed Extra Bold" panose="020B0803020202020204" pitchFamily="34" charset="0"/>
                <a:ea typeface="Twentieth Century"/>
                <a:cs typeface="Twentieth Century"/>
                <a:sym typeface="Twentieth Century"/>
              </a:rPr>
              <a:t>DU</a:t>
            </a:r>
            <a:r>
              <a:rPr lang="en-US" sz="5400" b="1" i="0" u="none" strike="noStrike" cap="none" dirty="0">
                <a:solidFill>
                  <a:srgbClr val="000000"/>
                </a:solidFill>
                <a:latin typeface="Tw Cen MT Condensed Extra Bold" panose="020B0803020202020204" pitchFamily="34" charset="0"/>
                <a:ea typeface="Twentieth Century"/>
                <a:cs typeface="Twentieth Century"/>
                <a:sym typeface="Twentieth Century"/>
              </a:rPr>
              <a:t> </a:t>
            </a:r>
            <a:endParaRPr dirty="0">
              <a:latin typeface="Tw Cen MT Condensed Extra Bold" panose="020B0803020202020204" pitchFamily="34" charset="0"/>
            </a:endParaRPr>
          </a:p>
          <a:p>
            <a:pPr marL="0" marR="0" lvl="0" indent="0" algn="r" rtl="0">
              <a:lnSpc>
                <a:spcPct val="101851"/>
              </a:lnSpc>
              <a:spcBef>
                <a:spcPts val="0"/>
              </a:spcBef>
              <a:spcAft>
                <a:spcPts val="0"/>
              </a:spcAft>
              <a:buNone/>
            </a:pPr>
            <a:r>
              <a:rPr lang="en-US" sz="5400" b="1" dirty="0">
                <a:latin typeface="Tw Cen MT Condensed Extra Bold" panose="020B0803020202020204" pitchFamily="34" charset="0"/>
                <a:ea typeface="Twentieth Century"/>
                <a:cs typeface="Twentieth Century"/>
                <a:sym typeface="Twentieth Century"/>
              </a:rPr>
              <a:t>HEUTE</a:t>
            </a:r>
            <a:r>
              <a:rPr lang="en-US" sz="5400" b="1" i="0" u="none" strike="noStrike" cap="none" dirty="0">
                <a:solidFill>
                  <a:srgbClr val="000000"/>
                </a:solidFill>
                <a:latin typeface="Tw Cen MT Condensed Extra Bold" panose="020B0803020202020204" pitchFamily="34" charset="0"/>
                <a:ea typeface="Twentieth Century"/>
                <a:cs typeface="Twentieth Century"/>
                <a:sym typeface="Twentieth Century"/>
              </a:rPr>
              <a:t> </a:t>
            </a:r>
            <a:endParaRPr dirty="0">
              <a:latin typeface="Tw Cen MT Condensed Extra Bold" panose="020B0803020202020204" pitchFamily="34" charset="0"/>
            </a:endParaRPr>
          </a:p>
          <a:p>
            <a:pPr marL="0" marR="0" lvl="0" indent="0" algn="r" rtl="0">
              <a:lnSpc>
                <a:spcPct val="101851"/>
              </a:lnSpc>
              <a:spcBef>
                <a:spcPts val="0"/>
              </a:spcBef>
              <a:spcAft>
                <a:spcPts val="0"/>
              </a:spcAft>
              <a:buNone/>
            </a:pPr>
            <a:r>
              <a:rPr lang="en-US" sz="5400" b="1" dirty="0">
                <a:latin typeface="Tw Cen MT Condensed Extra Bold" panose="020B0803020202020204" pitchFamily="34" charset="0"/>
                <a:ea typeface="Twentieth Century"/>
                <a:cs typeface="Twentieth Century"/>
                <a:sym typeface="Twentieth Century"/>
              </a:rPr>
              <a:t>HIER </a:t>
            </a:r>
            <a:r>
              <a:rPr lang="en-US" sz="5400" b="1" i="0" u="none" strike="noStrike" cap="none" dirty="0">
                <a:solidFill>
                  <a:srgbClr val="000000"/>
                </a:solidFill>
                <a:latin typeface="Tw Cen MT Condensed Extra Bold" panose="020B0803020202020204" pitchFamily="34" charset="0"/>
                <a:ea typeface="Twentieth Century"/>
                <a:cs typeface="Twentieth Century"/>
                <a:sym typeface="Twentieth Century"/>
              </a:rPr>
              <a:t>?</a:t>
            </a:r>
            <a:endParaRPr dirty="0">
              <a:latin typeface="Tw Cen MT Condensed Extra Bold" panose="020B0803020202020204" pitchFamily="34" charset="0"/>
            </a:endParaRPr>
          </a:p>
        </p:txBody>
      </p:sp>
      <p:pic>
        <p:nvPicPr>
          <p:cNvPr id="1342" name="Google Shape;1342;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6480" y="492367"/>
            <a:ext cx="2837401" cy="949567"/>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BBD6EE"/>
        </a:solidFill>
        <a:effectLst/>
      </p:bgPr>
    </p:bg>
    <p:spTree>
      <p:nvGrpSpPr>
        <p:cNvPr id="1" name="Shape 1542"/>
        <p:cNvGrpSpPr/>
        <p:nvPr/>
      </p:nvGrpSpPr>
      <p:grpSpPr>
        <a:xfrm>
          <a:off x="0" y="0"/>
          <a:ext cx="0" cy="0"/>
          <a:chOff x="0" y="0"/>
          <a:chExt cx="0" cy="0"/>
        </a:xfrm>
      </p:grpSpPr>
      <p:sp>
        <p:nvSpPr>
          <p:cNvPr id="1543" name="Google Shape;1543;p19"/>
          <p:cNvSpPr txBox="1"/>
          <p:nvPr/>
        </p:nvSpPr>
        <p:spPr>
          <a:xfrm>
            <a:off x="886088" y="144000"/>
            <a:ext cx="104198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DIE ERHITZUNG VERÄNDERT DAS GLOBALE WETTER</a:t>
            </a:r>
            <a:endParaRPr sz="3600" dirty="0">
              <a:solidFill>
                <a:srgbClr val="000000"/>
              </a:solidFill>
              <a:latin typeface="+mj-lt"/>
              <a:sym typeface="Arial"/>
            </a:endParaRPr>
          </a:p>
        </p:txBody>
      </p:sp>
      <p:sp>
        <p:nvSpPr>
          <p:cNvPr id="1548" name="Google Shape;1548;p19"/>
          <p:cNvSpPr/>
          <p:nvPr/>
        </p:nvSpPr>
        <p:spPr>
          <a:xfrm>
            <a:off x="288924" y="6481641"/>
            <a:ext cx="188247" cy="3763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pic>
        <p:nvPicPr>
          <p:cNvPr id="2" name="Grafik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77" y="790290"/>
            <a:ext cx="4981699" cy="2803531"/>
          </a:xfrm>
          <a:prstGeom prst="rect">
            <a:avLst/>
          </a:prstGeom>
        </p:spPr>
      </p:pic>
      <p:pic>
        <p:nvPicPr>
          <p:cNvPr id="7" name="Grafik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80164" y="3507232"/>
            <a:ext cx="4825764" cy="3218180"/>
          </a:xfrm>
          <a:prstGeom prst="rect">
            <a:avLst/>
          </a:prstGeom>
        </p:spPr>
      </p:pic>
      <p:pic>
        <p:nvPicPr>
          <p:cNvPr id="9" name="Grafik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66253" y="790290"/>
            <a:ext cx="4739675" cy="2666067"/>
          </a:xfrm>
          <a:prstGeom prst="rect">
            <a:avLst/>
          </a:prstGeom>
        </p:spPr>
      </p:pic>
      <p:pic>
        <p:nvPicPr>
          <p:cNvPr id="8" name="Google Shape;1547;p19" descr="Image result for paradise wildfires"/>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129567" y="3832371"/>
            <a:ext cx="4698201" cy="2751402"/>
          </a:xfrm>
          <a:prstGeom prst="rect">
            <a:avLst/>
          </a:prstGeom>
          <a:noFill/>
          <a:ln>
            <a:noFill/>
          </a:ln>
        </p:spPr>
      </p:pic>
    </p:spTree>
    <p:extLst>
      <p:ext uri="{BB962C8B-B14F-4D97-AF65-F5344CB8AC3E}">
        <p14:creationId xmlns:p14="http://schemas.microsoft.com/office/powerpoint/2010/main" val="920753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EE72"/>
        </a:solidFill>
        <a:effectLst/>
      </p:bgPr>
    </p:bg>
    <p:spTree>
      <p:nvGrpSpPr>
        <p:cNvPr id="1" name="Shape 1554"/>
        <p:cNvGrpSpPr/>
        <p:nvPr/>
      </p:nvGrpSpPr>
      <p:grpSpPr>
        <a:xfrm>
          <a:off x="0" y="0"/>
          <a:ext cx="0" cy="0"/>
          <a:chOff x="0" y="0"/>
          <a:chExt cx="0" cy="0"/>
        </a:xfrm>
      </p:grpSpPr>
      <p:sp>
        <p:nvSpPr>
          <p:cNvPr id="1555" name="Google Shape;1555;p20"/>
          <p:cNvSpPr txBox="1"/>
          <p:nvPr/>
        </p:nvSpPr>
        <p:spPr>
          <a:xfrm>
            <a:off x="1827844" y="144000"/>
            <a:ext cx="853631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FOLGEN DER KLIMAKRISE IN ÖSTERREICH 2018</a:t>
            </a:r>
            <a:endParaRPr sz="3600" dirty="0">
              <a:solidFill>
                <a:srgbClr val="000000"/>
              </a:solidFill>
              <a:latin typeface="+mj-lt"/>
              <a:ea typeface="Arial"/>
              <a:cs typeface="Arial"/>
              <a:sym typeface="Arial"/>
            </a:endParaRPr>
          </a:p>
        </p:txBody>
      </p:sp>
      <p:sp>
        <p:nvSpPr>
          <p:cNvPr id="1556" name="Google Shape;1556;p20"/>
          <p:cNvSpPr txBox="1"/>
          <p:nvPr/>
        </p:nvSpPr>
        <p:spPr>
          <a:xfrm>
            <a:off x="4857684" y="1036419"/>
            <a:ext cx="7334316"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0000"/>
                </a:solidFill>
                <a:latin typeface="Twentieth Century"/>
                <a:ea typeface="Twentieth Century"/>
                <a:cs typeface="Twentieth Century"/>
                <a:sym typeface="Twentieth Century"/>
              </a:rPr>
              <a:t>● </a:t>
            </a:r>
            <a:r>
              <a:rPr lang="en-US" sz="3200" b="1" dirty="0" err="1">
                <a:solidFill>
                  <a:srgbClr val="000000"/>
                </a:solidFill>
                <a:latin typeface="+mn-lt"/>
                <a:ea typeface="Twentieth Century"/>
                <a:cs typeface="Twentieth Century"/>
                <a:sym typeface="Twentieth Century"/>
              </a:rPr>
              <a:t>Tieflagen</a:t>
            </a:r>
            <a:r>
              <a:rPr lang="en-US" sz="3200" b="1" dirty="0">
                <a:solidFill>
                  <a:srgbClr val="000000"/>
                </a:solidFill>
                <a:latin typeface="+mn-lt"/>
                <a:ea typeface="Twentieth Century"/>
                <a:cs typeface="Twentieth Century"/>
                <a:sym typeface="Twentieth Century"/>
              </a:rPr>
              <a:t> Ober</a:t>
            </a:r>
            <a:r>
              <a:rPr lang="en-US" sz="3200" b="1" dirty="0">
                <a:latin typeface="+mn-lt"/>
                <a:ea typeface="Twentieth Century"/>
                <a:cs typeface="Twentieth Century"/>
                <a:sym typeface="Twentieth Century"/>
              </a:rPr>
              <a:t>-</a:t>
            </a:r>
            <a:r>
              <a:rPr lang="en-US" sz="3200" b="1" dirty="0">
                <a:solidFill>
                  <a:srgbClr val="000000"/>
                </a:solidFill>
                <a:latin typeface="+mn-lt"/>
                <a:ea typeface="Twentieth Century"/>
                <a:cs typeface="Twentieth Century"/>
                <a:sym typeface="Twentieth Century"/>
              </a:rPr>
              <a:t> und </a:t>
            </a:r>
            <a:r>
              <a:rPr lang="en-US" sz="3200" b="1" dirty="0" err="1">
                <a:solidFill>
                  <a:srgbClr val="000000"/>
                </a:solidFill>
                <a:latin typeface="+mn-lt"/>
                <a:ea typeface="Twentieth Century"/>
                <a:cs typeface="Twentieth Century"/>
                <a:sym typeface="Twentieth Century"/>
              </a:rPr>
              <a:t>Niederösterreich</a:t>
            </a:r>
            <a:r>
              <a:rPr lang="en-US" sz="3200" b="1" dirty="0" err="1">
                <a:latin typeface="+mn-lt"/>
                <a:ea typeface="Twentieth Century"/>
                <a:cs typeface="Twentieth Century"/>
                <a:sym typeface="Twentieth Century"/>
              </a:rPr>
              <a:t>s</a:t>
            </a:r>
            <a:r>
              <a:rPr lang="en-US" sz="3200" b="1" dirty="0">
                <a:latin typeface="+mn-lt"/>
                <a:ea typeface="Twentieth Century"/>
                <a:cs typeface="Twentieth Century"/>
                <a:sym typeface="Twentieth Century"/>
              </a:rPr>
              <a:t> </a:t>
            </a:r>
            <a:r>
              <a:rPr lang="en-US" sz="3200" b="1" dirty="0">
                <a:solidFill>
                  <a:srgbClr val="000000"/>
                </a:solidFill>
                <a:latin typeface="+mn-lt"/>
                <a:ea typeface="Twentieth Century"/>
                <a:cs typeface="Twentieth Century"/>
                <a:sym typeface="Twentieth Century"/>
              </a:rPr>
              <a:t>bis </a:t>
            </a:r>
            <a:r>
              <a:rPr lang="en-US" sz="3200" b="1" dirty="0">
                <a:latin typeface="+mn-lt"/>
                <a:ea typeface="Twentieth Century"/>
                <a:cs typeface="Twentieth Century"/>
                <a:sym typeface="Twentieth Century"/>
              </a:rPr>
              <a:t>    </a:t>
            </a:r>
            <a:r>
              <a:rPr lang="en-US" sz="3200" b="1" dirty="0" err="1">
                <a:solidFill>
                  <a:srgbClr val="000000"/>
                </a:solidFill>
                <a:latin typeface="+mn-lt"/>
                <a:ea typeface="Twentieth Century"/>
                <a:cs typeface="Twentieth Century"/>
                <a:sym typeface="Twentieth Century"/>
              </a:rPr>
              <a:t>zu</a:t>
            </a:r>
            <a:r>
              <a:rPr lang="en-US" sz="3200" b="1" dirty="0">
                <a:solidFill>
                  <a:srgbClr val="000000"/>
                </a:solidFill>
                <a:latin typeface="+mn-lt"/>
                <a:ea typeface="Twentieth Century"/>
                <a:cs typeface="Twentieth Century"/>
                <a:sym typeface="Twentieth Century"/>
              </a:rPr>
              <a:t> 2,6 °C </a:t>
            </a:r>
            <a:r>
              <a:rPr lang="en-US" sz="3200" b="1" dirty="0" err="1">
                <a:solidFill>
                  <a:srgbClr val="000000"/>
                </a:solidFill>
                <a:latin typeface="+mn-lt"/>
                <a:ea typeface="Twentieth Century"/>
                <a:cs typeface="Twentieth Century"/>
                <a:sym typeface="Twentieth Century"/>
              </a:rPr>
              <a:t>wärmer</a:t>
            </a:r>
            <a:r>
              <a:rPr lang="en-US" sz="3200" b="1" dirty="0">
                <a:solidFill>
                  <a:srgbClr val="000000"/>
                </a:solidFill>
                <a:latin typeface="+mn-lt"/>
                <a:ea typeface="Twentieth Century"/>
                <a:cs typeface="Twentieth Century"/>
                <a:sym typeface="Twentieth Century"/>
              </a:rPr>
              <a:t> </a:t>
            </a:r>
            <a:r>
              <a:rPr lang="en-US" sz="3200" b="1" dirty="0" err="1">
                <a:solidFill>
                  <a:srgbClr val="000000"/>
                </a:solidFill>
                <a:latin typeface="+mn-lt"/>
                <a:ea typeface="Twentieth Century"/>
                <a:cs typeface="Twentieth Century"/>
                <a:sym typeface="Twentieth Century"/>
              </a:rPr>
              <a:t>als</a:t>
            </a:r>
            <a:r>
              <a:rPr lang="en-US" sz="3200" b="1" dirty="0">
                <a:solidFill>
                  <a:srgbClr val="000000"/>
                </a:solidFill>
                <a:latin typeface="+mn-lt"/>
                <a:ea typeface="Twentieth Century"/>
                <a:cs typeface="Twentieth Century"/>
                <a:sym typeface="Twentieth Century"/>
              </a:rPr>
              <a:t> 1981</a:t>
            </a:r>
            <a:r>
              <a:rPr lang="en-US" sz="3200" b="1" dirty="0">
                <a:latin typeface="+mn-lt"/>
                <a:ea typeface="Twentieth Century"/>
                <a:cs typeface="Twentieth Century"/>
                <a:sym typeface="Twentieth Century"/>
              </a:rPr>
              <a:t>-2010</a:t>
            </a:r>
            <a:endParaRPr sz="3200" b="1" dirty="0">
              <a:latin typeface="+mn-lt"/>
              <a:ea typeface="Twentieth Century"/>
              <a:cs typeface="Twentieth Century"/>
              <a:sym typeface="Twentieth Century"/>
            </a:endParaRPr>
          </a:p>
          <a:p>
            <a:pPr marL="0" marR="0" lvl="0" indent="0" algn="l" rtl="0">
              <a:spcBef>
                <a:spcPts val="0"/>
              </a:spcBef>
              <a:spcAft>
                <a:spcPts val="0"/>
              </a:spcAft>
              <a:buNone/>
            </a:pPr>
            <a:r>
              <a:rPr lang="en-US" sz="3200" b="1" dirty="0">
                <a:solidFill>
                  <a:schemeClr val="dk1"/>
                </a:solidFill>
                <a:latin typeface="+mn-lt"/>
                <a:ea typeface="Twentieth Century"/>
                <a:cs typeface="Twentieth Century"/>
                <a:sym typeface="Twentieth Century"/>
              </a:rPr>
              <a:t>● </a:t>
            </a:r>
            <a:r>
              <a:rPr lang="en-US" sz="3200" b="1" dirty="0">
                <a:latin typeface="+mn-lt"/>
                <a:ea typeface="Twentieth Century"/>
                <a:cs typeface="Twentieth Century"/>
                <a:sym typeface="Twentieth Century"/>
              </a:rPr>
              <a:t>16. 4.mehr </a:t>
            </a:r>
            <a:r>
              <a:rPr lang="en-US" sz="3200" b="1" dirty="0" err="1">
                <a:latin typeface="+mn-lt"/>
                <a:ea typeface="Twentieth Century"/>
                <a:cs typeface="Twentieth Century"/>
                <a:sym typeface="Twentieth Century"/>
              </a:rPr>
              <a:t>als</a:t>
            </a:r>
            <a:r>
              <a:rPr lang="en-US" sz="3200" b="1" dirty="0">
                <a:latin typeface="+mn-lt"/>
                <a:ea typeface="Twentieth Century"/>
                <a:cs typeface="Twentieth Century"/>
                <a:sym typeface="Twentieth Century"/>
              </a:rPr>
              <a:t> 112 mm/m2 Regen in Graz</a:t>
            </a:r>
            <a:endParaRPr sz="3200" b="1" dirty="0">
              <a:latin typeface="+mn-lt"/>
              <a:ea typeface="Twentieth Century"/>
              <a:cs typeface="Twentieth Century"/>
              <a:sym typeface="Twentieth Century"/>
            </a:endParaRPr>
          </a:p>
          <a:p>
            <a:pPr marL="0" lvl="0" indent="0" algn="l" rtl="0">
              <a:spcBef>
                <a:spcPts val="0"/>
              </a:spcBef>
              <a:spcAft>
                <a:spcPts val="0"/>
              </a:spcAft>
              <a:buClr>
                <a:schemeClr val="dk1"/>
              </a:buClr>
              <a:buFont typeface="Arial"/>
              <a:buNone/>
            </a:pPr>
            <a:r>
              <a:rPr lang="en-US" sz="3200" b="1" dirty="0">
                <a:solidFill>
                  <a:schemeClr val="dk1"/>
                </a:solidFill>
                <a:latin typeface="+mn-lt"/>
                <a:ea typeface="Twentieth Century"/>
                <a:cs typeface="Twentieth Century"/>
                <a:sym typeface="Twentieth Century"/>
              </a:rPr>
              <a:t>● Extreme </a:t>
            </a:r>
            <a:r>
              <a:rPr lang="en-US" sz="3200" b="1" dirty="0" err="1">
                <a:solidFill>
                  <a:schemeClr val="dk1"/>
                </a:solidFill>
                <a:latin typeface="+mn-lt"/>
                <a:ea typeface="Twentieth Century"/>
                <a:cs typeface="Twentieth Century"/>
                <a:sym typeface="Twentieth Century"/>
              </a:rPr>
              <a:t>Dürren</a:t>
            </a:r>
            <a:r>
              <a:rPr lang="en-US" sz="3200" b="1" dirty="0">
                <a:solidFill>
                  <a:schemeClr val="dk1"/>
                </a:solidFill>
                <a:latin typeface="+mn-lt"/>
                <a:ea typeface="Twentieth Century"/>
                <a:cs typeface="Twentieth Century"/>
                <a:sym typeface="Twentieth Century"/>
              </a:rPr>
              <a:t> </a:t>
            </a:r>
            <a:r>
              <a:rPr lang="en-US" sz="3200" b="1" dirty="0" err="1">
                <a:solidFill>
                  <a:schemeClr val="dk1"/>
                </a:solidFill>
                <a:latin typeface="+mn-lt"/>
                <a:ea typeface="Twentieth Century"/>
                <a:cs typeface="Twentieth Century"/>
                <a:sym typeface="Twentieth Century"/>
              </a:rPr>
              <a:t>im</a:t>
            </a:r>
            <a:r>
              <a:rPr lang="en-US" sz="3200" b="1" dirty="0">
                <a:solidFill>
                  <a:schemeClr val="dk1"/>
                </a:solidFill>
                <a:latin typeface="+mn-lt"/>
                <a:ea typeface="Twentieth Century"/>
                <a:cs typeface="Twentieth Century"/>
                <a:sym typeface="Twentieth Century"/>
              </a:rPr>
              <a:t> Norden und </a:t>
            </a:r>
            <a:r>
              <a:rPr lang="en-US" sz="3200" b="1" dirty="0" err="1">
                <a:solidFill>
                  <a:schemeClr val="dk1"/>
                </a:solidFill>
                <a:latin typeface="+mn-lt"/>
                <a:ea typeface="Twentieth Century"/>
                <a:cs typeface="Twentieth Century"/>
                <a:sym typeface="Twentieth Century"/>
              </a:rPr>
              <a:t>Westen</a:t>
            </a:r>
            <a:endParaRPr lang="en-US" sz="3200" b="1" dirty="0">
              <a:solidFill>
                <a:schemeClr val="dk1"/>
              </a:solidFill>
              <a:latin typeface="+mn-lt"/>
              <a:ea typeface="Twentieth Century"/>
              <a:cs typeface="Twentieth Century"/>
              <a:sym typeface="Twentieth Century"/>
            </a:endParaRPr>
          </a:p>
          <a:p>
            <a:pPr>
              <a:buClr>
                <a:schemeClr val="dk1"/>
              </a:buClr>
            </a:pPr>
            <a:r>
              <a:rPr lang="en-US" sz="3200" b="1" dirty="0">
                <a:solidFill>
                  <a:schemeClr val="dk1"/>
                </a:solidFill>
                <a:latin typeface="Tw Cen MT Condensed Extra Bold" panose="020B0803020202020204" pitchFamily="34" charset="0"/>
                <a:ea typeface="Twentieth Century"/>
                <a:cs typeface="Twentieth Century"/>
                <a:sym typeface="Twentieth Century"/>
              </a:rPr>
              <a:t>● </a:t>
            </a:r>
            <a:r>
              <a:rPr lang="en-US" sz="3200" b="1" dirty="0" err="1">
                <a:latin typeface="Tw Cen MT Condensed Extra Bold" panose="020B0803020202020204" pitchFamily="34" charset="0"/>
                <a:ea typeface="Twentieth Century"/>
                <a:cs typeface="Twentieth Century"/>
                <a:sym typeface="Twentieth Century"/>
              </a:rPr>
              <a:t>Waldzerstörung</a:t>
            </a:r>
            <a:r>
              <a:rPr lang="en-US" sz="3200" b="1" dirty="0">
                <a:latin typeface="Tw Cen MT Condensed Extra Bold" panose="020B0803020202020204" pitchFamily="34" charset="0"/>
                <a:ea typeface="Twentieth Century"/>
                <a:cs typeface="Twentieth Century"/>
                <a:sym typeface="Twentieth Century"/>
              </a:rPr>
              <a:t> </a:t>
            </a:r>
            <a:r>
              <a:rPr lang="en-US" sz="3200" b="1" dirty="0" err="1">
                <a:latin typeface="Tw Cen MT Condensed Extra Bold" panose="020B0803020202020204" pitchFamily="34" charset="0"/>
                <a:ea typeface="Twentieth Century"/>
                <a:cs typeface="Twentieth Century"/>
                <a:sym typeface="Twentieth Century"/>
              </a:rPr>
              <a:t>durch</a:t>
            </a:r>
            <a:r>
              <a:rPr lang="en-US" sz="3200" b="1" dirty="0">
                <a:latin typeface="Tw Cen MT Condensed Extra Bold" panose="020B0803020202020204" pitchFamily="34" charset="0"/>
                <a:ea typeface="Twentieth Century"/>
                <a:cs typeface="Twentieth Century"/>
                <a:sym typeface="Twentieth Century"/>
              </a:rPr>
              <a:t> </a:t>
            </a:r>
            <a:r>
              <a:rPr lang="en-US" sz="3200" b="1" dirty="0" err="1">
                <a:latin typeface="Tw Cen MT Condensed Extra Bold" panose="020B0803020202020204" pitchFamily="34" charset="0"/>
                <a:ea typeface="Twentieth Century"/>
                <a:cs typeface="Twentieth Century"/>
                <a:sym typeface="Twentieth Century"/>
              </a:rPr>
              <a:t>Borkenkäfer</a:t>
            </a:r>
            <a:endParaRPr lang="en-US" sz="3200" dirty="0">
              <a:latin typeface="Tw Cen MT Condensed Extra Bold" panose="020B0803020202020204" pitchFamily="34" charset="0"/>
            </a:endParaRPr>
          </a:p>
          <a:p>
            <a:pPr marL="0" lvl="0" indent="0" algn="l" rtl="0">
              <a:spcBef>
                <a:spcPts val="0"/>
              </a:spcBef>
              <a:spcAft>
                <a:spcPts val="0"/>
              </a:spcAft>
              <a:buClr>
                <a:schemeClr val="dk1"/>
              </a:buClr>
              <a:buFont typeface="Arial"/>
              <a:buNone/>
            </a:pPr>
            <a:endParaRPr dirty="0">
              <a:solidFill>
                <a:schemeClr val="dk1"/>
              </a:solidFill>
              <a:latin typeface="+mn-lt"/>
            </a:endParaRPr>
          </a:p>
          <a:p>
            <a:pPr marL="361950" marR="0" lvl="0" indent="-361950" algn="l" rtl="0">
              <a:spcBef>
                <a:spcPts val="1200"/>
              </a:spcBef>
              <a:spcAft>
                <a:spcPts val="0"/>
              </a:spcAft>
              <a:buNone/>
            </a:pPr>
            <a:endParaRPr sz="3200" b="1" dirty="0">
              <a:latin typeface="Twentieth Century"/>
              <a:ea typeface="Twentieth Century"/>
              <a:cs typeface="Twentieth Century"/>
              <a:sym typeface="Twentieth Century"/>
            </a:endParaRPr>
          </a:p>
        </p:txBody>
      </p:sp>
      <p:sp>
        <p:nvSpPr>
          <p:cNvPr id="1557" name="Google Shape;1557;p20"/>
          <p:cNvSpPr txBox="1"/>
          <p:nvPr/>
        </p:nvSpPr>
        <p:spPr>
          <a:xfrm>
            <a:off x="294469" y="3944184"/>
            <a:ext cx="8686032" cy="1877397"/>
          </a:xfrm>
          <a:prstGeom prst="rect">
            <a:avLst/>
          </a:prstGeom>
          <a:noFill/>
          <a:ln>
            <a:noFill/>
          </a:ln>
        </p:spPr>
        <p:txBody>
          <a:bodyPr spcFirstLastPara="1" wrap="square" lIns="91425" tIns="45700" rIns="91425" bIns="45700" anchor="t" anchorCtr="0">
            <a:spAutoFit/>
          </a:bodyPr>
          <a:lstStyle/>
          <a:p>
            <a:pPr marL="0" marR="0" lvl="0" indent="0" algn="l" rtl="0">
              <a:spcBef>
                <a:spcPts val="1200"/>
              </a:spcBef>
              <a:spcAft>
                <a:spcPts val="0"/>
              </a:spcAft>
              <a:buNone/>
            </a:pPr>
            <a:r>
              <a:rPr lang="en-US" sz="3200" b="1" dirty="0">
                <a:solidFill>
                  <a:srgbClr val="000000"/>
                </a:solidFill>
                <a:latin typeface="+mn-lt"/>
                <a:ea typeface="Twentieth Century"/>
                <a:cs typeface="Twentieth Century"/>
                <a:sym typeface="Twentieth Century"/>
              </a:rPr>
              <a:t>● Bis </a:t>
            </a:r>
            <a:r>
              <a:rPr lang="en-US" sz="3200" b="1" dirty="0" err="1">
                <a:solidFill>
                  <a:srgbClr val="000000"/>
                </a:solidFill>
                <a:latin typeface="+mn-lt"/>
                <a:ea typeface="Twentieth Century"/>
                <a:cs typeface="Twentieth Century"/>
                <a:sym typeface="Twentieth Century"/>
              </a:rPr>
              <a:t>zu</a:t>
            </a:r>
            <a:r>
              <a:rPr lang="en-US" sz="3200" b="1" dirty="0">
                <a:solidFill>
                  <a:srgbClr val="000000"/>
                </a:solidFill>
                <a:latin typeface="+mn-lt"/>
                <a:ea typeface="Twentieth Century"/>
                <a:cs typeface="Twentieth Century"/>
                <a:sym typeface="Twentieth Century"/>
              </a:rPr>
              <a:t> 40% </a:t>
            </a:r>
            <a:r>
              <a:rPr lang="en-US" sz="3200" b="1" dirty="0" err="1">
                <a:solidFill>
                  <a:srgbClr val="000000"/>
                </a:solidFill>
                <a:latin typeface="+mn-lt"/>
                <a:ea typeface="Twentieth Century"/>
                <a:cs typeface="Twentieth Century"/>
                <a:sym typeface="Twentieth Century"/>
              </a:rPr>
              <a:t>weniger</a:t>
            </a:r>
            <a:r>
              <a:rPr lang="en-US" sz="3200" b="1" dirty="0">
                <a:solidFill>
                  <a:srgbClr val="000000"/>
                </a:solidFill>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Ertrag</a:t>
            </a:r>
            <a:r>
              <a:rPr lang="en-US" sz="3200" b="1" dirty="0">
                <a:latin typeface="+mn-lt"/>
                <a:ea typeface="Twentieth Century"/>
                <a:cs typeface="Twentieth Century"/>
                <a:sym typeface="Twentieth Century"/>
              </a:rPr>
              <a:t> in der </a:t>
            </a:r>
            <a:r>
              <a:rPr lang="en-US" sz="3200" b="1" dirty="0" err="1">
                <a:latin typeface="+mn-lt"/>
                <a:ea typeface="Twentieth Century"/>
                <a:cs typeface="Twentieth Century"/>
                <a:sym typeface="Twentieth Century"/>
              </a:rPr>
              <a:t>Landwirtschaft</a:t>
            </a:r>
            <a:endParaRPr dirty="0">
              <a:latin typeface="+mn-lt"/>
            </a:endParaRPr>
          </a:p>
          <a:p>
            <a:pPr lvl="0">
              <a:spcBef>
                <a:spcPts val="1200"/>
              </a:spcBef>
            </a:pPr>
            <a:r>
              <a:rPr lang="en-US" sz="3200" b="1" dirty="0">
                <a:solidFill>
                  <a:srgbClr val="000000"/>
                </a:solidFill>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Wegen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Niedrigwasser</a:t>
            </a:r>
            <a:r>
              <a:rPr lang="en-US" sz="3200" b="1" dirty="0">
                <a:latin typeface="+mn-lt"/>
                <a:ea typeface="Twentieth Century"/>
                <a:cs typeface="Twentieth Century"/>
                <a:sym typeface="Twentieth Century"/>
              </a:rPr>
              <a:t> 1.003 </a:t>
            </a:r>
            <a:r>
              <a:rPr lang="en-US" sz="3200" b="1" dirty="0" err="1">
                <a:latin typeface="+mn-lt"/>
                <a:ea typeface="Twentieth Century"/>
                <a:cs typeface="Twentieth Century"/>
                <a:sym typeface="Twentieth Century"/>
              </a:rPr>
              <a:t>Gigawattstunden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weniger</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beim</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Verbund</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im</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Juli</a:t>
            </a:r>
            <a:r>
              <a:rPr lang="en-US" sz="3200" b="1" dirty="0">
                <a:latin typeface="+mn-lt"/>
                <a:ea typeface="Twentieth Century"/>
                <a:cs typeface="Twentieth Century"/>
                <a:sym typeface="Twentieth Century"/>
              </a:rPr>
              <a:t>/August </a:t>
            </a:r>
            <a:endParaRPr sz="3200" b="1" dirty="0">
              <a:latin typeface="+mn-lt"/>
              <a:ea typeface="Twentieth Century"/>
              <a:cs typeface="Twentieth Century"/>
              <a:sym typeface="Twentieth Century"/>
            </a:endParaRPr>
          </a:p>
        </p:txBody>
      </p:sp>
      <p:pic>
        <p:nvPicPr>
          <p:cNvPr id="1558" name="Google Shape;1558;p20"/>
          <p:cNvPicPr preferRelativeResize="0"/>
          <p:nvPr/>
        </p:nvPicPr>
        <p:blipFill>
          <a:blip r:embed="rId3">
            <a:alphaModFix/>
          </a:blip>
          <a:stretch>
            <a:fillRect/>
          </a:stretch>
        </p:blipFill>
        <p:spPr>
          <a:xfrm>
            <a:off x="9132901" y="3892585"/>
            <a:ext cx="1847850" cy="2466975"/>
          </a:xfrm>
          <a:prstGeom prst="rect">
            <a:avLst/>
          </a:prstGeom>
          <a:noFill/>
          <a:ln>
            <a:noFill/>
          </a:ln>
        </p:spPr>
      </p:pic>
      <p:sp>
        <p:nvSpPr>
          <p:cNvPr id="1559" name="Google Shape;1559;p20"/>
          <p:cNvSpPr txBox="1"/>
          <p:nvPr/>
        </p:nvSpPr>
        <p:spPr>
          <a:xfrm>
            <a:off x="9132900" y="6359550"/>
            <a:ext cx="2178900" cy="2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w Cen MT Condensed Extra Bold" panose="020B0803020202020204" pitchFamily="34" charset="0"/>
                <a:ea typeface="Twentieth Century"/>
                <a:cs typeface="Twentieth Century"/>
                <a:sym typeface="Twentieth Century"/>
              </a:rPr>
              <a:t>Bild: Heide Spitzer</a:t>
            </a:r>
            <a:endParaRPr dirty="0">
              <a:latin typeface="Tw Cen MT Condensed Extra Bold" panose="020B0803020202020204" pitchFamily="34" charset="0"/>
              <a:ea typeface="Twentieth Century"/>
              <a:cs typeface="Twentieth Century"/>
              <a:sym typeface="Twentieth Century"/>
            </a:endParaRPr>
          </a:p>
          <a:p>
            <a:pPr marL="0" lvl="0" indent="0" algn="l" rtl="0">
              <a:spcBef>
                <a:spcPts val="0"/>
              </a:spcBef>
              <a:spcAft>
                <a:spcPts val="0"/>
              </a:spcAft>
              <a:buNone/>
            </a:pPr>
            <a:endParaRPr dirty="0">
              <a:latin typeface="Twentieth Century"/>
              <a:ea typeface="Twentieth Century"/>
              <a:cs typeface="Twentieth Century"/>
              <a:sym typeface="Twentieth Century"/>
            </a:endParaRPr>
          </a:p>
        </p:txBody>
      </p:sp>
      <p:pic>
        <p:nvPicPr>
          <p:cNvPr id="1560" name="Google Shape;1560;p2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86800" y="1209756"/>
            <a:ext cx="4531457" cy="2603022"/>
          </a:xfrm>
          <a:prstGeom prst="rect">
            <a:avLst/>
          </a:prstGeom>
          <a:noFill/>
          <a:ln>
            <a:noFill/>
          </a:ln>
        </p:spPr>
      </p:pic>
      <p:sp>
        <p:nvSpPr>
          <p:cNvPr id="1561" name="Google Shape;1561;p20"/>
          <p:cNvSpPr txBox="1"/>
          <p:nvPr/>
        </p:nvSpPr>
        <p:spPr>
          <a:xfrm>
            <a:off x="447375" y="3732025"/>
            <a:ext cx="2523000" cy="2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ea typeface="Twentieth Century"/>
                <a:cs typeface="Twentieth Century"/>
                <a:sym typeface="Twentieth Century"/>
              </a:rPr>
              <a:t>Bild: Greenpeace/</a:t>
            </a:r>
            <a:r>
              <a:rPr lang="en-US" dirty="0" err="1">
                <a:latin typeface="+mn-lt"/>
                <a:ea typeface="Twentieth Century"/>
                <a:cs typeface="Twentieth Century"/>
                <a:sym typeface="Twentieth Century"/>
              </a:rPr>
              <a:t>Mitja</a:t>
            </a:r>
            <a:r>
              <a:rPr lang="en-US" dirty="0">
                <a:latin typeface="+mn-lt"/>
                <a:ea typeface="Twentieth Century"/>
                <a:cs typeface="Twentieth Century"/>
                <a:sym typeface="Twentieth Century"/>
              </a:rPr>
              <a:t> </a:t>
            </a:r>
            <a:r>
              <a:rPr lang="en-US" dirty="0" err="1">
                <a:latin typeface="+mn-lt"/>
                <a:ea typeface="Twentieth Century"/>
                <a:cs typeface="Twentieth Century"/>
                <a:sym typeface="Twentieth Century"/>
              </a:rPr>
              <a:t>Kobal</a:t>
            </a:r>
            <a:endParaRPr dirty="0">
              <a:latin typeface="+mn-lt"/>
              <a:ea typeface="Twentieth Century"/>
              <a:cs typeface="Twentieth Century"/>
              <a:sym typeface="Twentieth Century"/>
            </a:endParaRPr>
          </a:p>
        </p:txBody>
      </p:sp>
      <p:sp>
        <p:nvSpPr>
          <p:cNvPr id="2" name="Textfeld 1">
            <a:extLst>
              <a:ext uri="{FF2B5EF4-FFF2-40B4-BE49-F238E27FC236}">
                <a16:creationId xmlns:a16="http://schemas.microsoft.com/office/drawing/2014/main" id="{6BF1399F-EF48-4C9D-AE01-687A5C18E7B8}"/>
              </a:ext>
            </a:extLst>
          </p:cNvPr>
          <p:cNvSpPr txBox="1"/>
          <p:nvPr/>
        </p:nvSpPr>
        <p:spPr>
          <a:xfrm>
            <a:off x="294469" y="6006174"/>
            <a:ext cx="8351720" cy="523220"/>
          </a:xfrm>
          <a:prstGeom prst="rect">
            <a:avLst/>
          </a:prstGeom>
          <a:noFill/>
        </p:spPr>
        <p:txBody>
          <a:bodyPr wrap="square" rtlCol="0">
            <a:spAutoFit/>
          </a:bodyPr>
          <a:lstStyle/>
          <a:p>
            <a:r>
              <a:rPr lang="de-AT" dirty="0">
                <a:latin typeface="+mn-lt"/>
              </a:rPr>
              <a:t>Stangl, M., Formayer, H., Spitzer, H., Michl, C., Steyrer, G., Orlik, A., &amp; </a:t>
            </a:r>
            <a:r>
              <a:rPr lang="de-AT" dirty="0" err="1">
                <a:latin typeface="+mn-lt"/>
              </a:rPr>
              <a:t>Hiebl</a:t>
            </a:r>
            <a:r>
              <a:rPr lang="de-AT" dirty="0">
                <a:latin typeface="+mn-lt"/>
              </a:rPr>
              <a:t>, J. (2019). </a:t>
            </a:r>
            <a:r>
              <a:rPr lang="de-AT" i="1" dirty="0" err="1">
                <a:latin typeface="+mn-lt"/>
              </a:rPr>
              <a:t>KlimaStatusBericht</a:t>
            </a:r>
            <a:r>
              <a:rPr lang="de-AT" i="1" dirty="0">
                <a:latin typeface="+mn-lt"/>
              </a:rPr>
              <a:t> Österreich und Wien 2018</a:t>
            </a:r>
            <a:r>
              <a:rPr lang="de-AT" dirty="0">
                <a:latin typeface="+mn-lt"/>
              </a:rPr>
              <a:t>. Wien: CCCA.</a:t>
            </a:r>
            <a:endParaRPr lang="de-AT" dirty="0">
              <a:effectLst/>
              <a:latin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pic>
        <p:nvPicPr>
          <p:cNvPr id="1567" name="Google Shape;1567;p21" descr="poem for children about drought | The Bard on the Hill"/>
          <p:cNvPicPr preferRelativeResize="0"/>
          <p:nvPr/>
        </p:nvPicPr>
        <p:blipFill rotWithShape="1">
          <a:blip r:embed="rId3">
            <a:alphaModFix/>
          </a:blip>
          <a:srcRect/>
          <a:stretch/>
        </p:blipFill>
        <p:spPr>
          <a:xfrm>
            <a:off x="0" y="0"/>
            <a:ext cx="12192000" cy="6888481"/>
          </a:xfrm>
          <a:prstGeom prst="rect">
            <a:avLst/>
          </a:prstGeom>
          <a:noFill/>
          <a:ln>
            <a:noFill/>
          </a:ln>
        </p:spPr>
      </p:pic>
      <p:pic>
        <p:nvPicPr>
          <p:cNvPr id="1568" name="Google Shape;1568;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724675" y="436614"/>
            <a:ext cx="2837406" cy="949570"/>
          </a:xfrm>
          <a:prstGeom prst="rect">
            <a:avLst/>
          </a:prstGeom>
          <a:noFill/>
          <a:ln>
            <a:noFill/>
          </a:ln>
        </p:spPr>
      </p:pic>
      <p:sp>
        <p:nvSpPr>
          <p:cNvPr id="1569" name="Google Shape;1569;p21"/>
          <p:cNvSpPr txBox="1"/>
          <p:nvPr/>
        </p:nvSpPr>
        <p:spPr>
          <a:xfrm>
            <a:off x="890138" y="2020250"/>
            <a:ext cx="10451515" cy="646290"/>
          </a:xfrm>
          <a:prstGeom prst="rect">
            <a:avLst/>
          </a:prstGeom>
          <a:solidFill>
            <a:srgbClr val="F7CAA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latin typeface="FUCXED CAPS" pitchFamily="50" charset="0"/>
                <a:ea typeface="Twentieth Century"/>
                <a:cs typeface="Twentieth Century"/>
                <a:sym typeface="Twentieth Century"/>
              </a:rPr>
              <a:t>WAS, WENN WIR DIE ERDE WEITER AUFHEIZEN</a:t>
            </a:r>
            <a:r>
              <a:rPr lang="en-US" sz="3600" b="1" dirty="0">
                <a:solidFill>
                  <a:srgbClr val="000000"/>
                </a:solidFill>
                <a:latin typeface="FUCXED CAPS" pitchFamily="50" charset="0"/>
                <a:ea typeface="Twentieth Century"/>
                <a:cs typeface="Twentieth Century"/>
                <a:sym typeface="Twentieth Century"/>
              </a:rPr>
              <a:t>?</a:t>
            </a:r>
            <a:endParaRPr sz="3600" b="1" dirty="0">
              <a:solidFill>
                <a:srgbClr val="000000"/>
              </a:solidFill>
              <a:latin typeface="FUCXED CAPS" pitchFamily="50" charset="0"/>
              <a:ea typeface="Twentieth Century"/>
              <a:cs typeface="Twentieth Century"/>
              <a:sym typeface="Twentieth Century"/>
            </a:endParaRPr>
          </a:p>
        </p:txBody>
      </p:sp>
    </p:spTree>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5D0F1"/>
        </a:solidFill>
        <a:effectLst/>
      </p:bgPr>
    </p:bg>
    <p:spTree>
      <p:nvGrpSpPr>
        <p:cNvPr id="1" name="Shape 1574"/>
        <p:cNvGrpSpPr/>
        <p:nvPr/>
      </p:nvGrpSpPr>
      <p:grpSpPr>
        <a:xfrm>
          <a:off x="0" y="0"/>
          <a:ext cx="0" cy="0"/>
          <a:chOff x="0" y="0"/>
          <a:chExt cx="0" cy="0"/>
        </a:xfrm>
      </p:grpSpPr>
      <p:sp>
        <p:nvSpPr>
          <p:cNvPr id="1575" name="Google Shape;1575;p22"/>
          <p:cNvSpPr txBox="1"/>
          <p:nvPr/>
        </p:nvSpPr>
        <p:spPr>
          <a:xfrm>
            <a:off x="2717812" y="144000"/>
            <a:ext cx="929720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latin typeface="+mj-lt"/>
              </a:rPr>
              <a:t>FOLGEN</a:t>
            </a:r>
            <a:r>
              <a:rPr lang="en-US" sz="3600" dirty="0">
                <a:solidFill>
                  <a:srgbClr val="000000"/>
                </a:solidFill>
                <a:latin typeface="+mj-lt"/>
                <a:sym typeface="Arial"/>
              </a:rPr>
              <a:t> VON “BUSINESS AS USUAL”</a:t>
            </a:r>
            <a:endParaRPr sz="3600" dirty="0">
              <a:solidFill>
                <a:srgbClr val="000000"/>
              </a:solidFill>
              <a:latin typeface="+mj-lt"/>
              <a:sym typeface="Arial"/>
            </a:endParaRPr>
          </a:p>
        </p:txBody>
      </p:sp>
      <p:pic>
        <p:nvPicPr>
          <p:cNvPr id="1576" name="Google Shape;1576;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038401" y="5767085"/>
            <a:ext cx="2837406" cy="949570"/>
          </a:xfrm>
          <a:prstGeom prst="rect">
            <a:avLst/>
          </a:prstGeom>
          <a:noFill/>
          <a:ln>
            <a:noFill/>
          </a:ln>
        </p:spPr>
      </p:pic>
      <p:pic>
        <p:nvPicPr>
          <p:cNvPr id="1577" name="Google Shape;1577;p22" descr="Image result for polar bear starving"/>
          <p:cNvPicPr preferRelativeResize="0"/>
          <p:nvPr/>
        </p:nvPicPr>
        <p:blipFill rotWithShape="1">
          <a:blip r:embed="rId4">
            <a:alphaModFix/>
          </a:blip>
          <a:srcRect/>
          <a:stretch/>
        </p:blipFill>
        <p:spPr>
          <a:xfrm>
            <a:off x="147029" y="209307"/>
            <a:ext cx="2436530" cy="1370432"/>
          </a:xfrm>
          <a:prstGeom prst="rect">
            <a:avLst/>
          </a:prstGeom>
          <a:noFill/>
          <a:ln>
            <a:noFill/>
          </a:ln>
        </p:spPr>
      </p:pic>
      <p:pic>
        <p:nvPicPr>
          <p:cNvPr id="1578" name="Google Shape;1578;p22" descr="click image for more information"/>
          <p:cNvPicPr preferRelativeResize="0"/>
          <p:nvPr/>
        </p:nvPicPr>
        <p:blipFill rotWithShape="1">
          <a:blip r:embed="rId5">
            <a:alphaModFix/>
          </a:blip>
          <a:srcRect/>
          <a:stretch/>
        </p:blipFill>
        <p:spPr>
          <a:xfrm>
            <a:off x="146961" y="3351848"/>
            <a:ext cx="2436530" cy="1586972"/>
          </a:xfrm>
          <a:prstGeom prst="rect">
            <a:avLst/>
          </a:prstGeom>
          <a:noFill/>
          <a:ln>
            <a:noFill/>
          </a:ln>
        </p:spPr>
      </p:pic>
      <p:pic>
        <p:nvPicPr>
          <p:cNvPr id="1579" name="Google Shape;1579;p22" descr="Image result for climate change drought"/>
          <p:cNvPicPr preferRelativeResize="0"/>
          <p:nvPr/>
        </p:nvPicPr>
        <p:blipFill rotWithShape="1">
          <a:blip r:embed="rId6">
            <a:alphaModFix/>
          </a:blip>
          <a:srcRect/>
          <a:stretch/>
        </p:blipFill>
        <p:spPr>
          <a:xfrm>
            <a:off x="146960" y="1653617"/>
            <a:ext cx="2436530" cy="1624353"/>
          </a:xfrm>
          <a:prstGeom prst="rect">
            <a:avLst/>
          </a:prstGeom>
          <a:noFill/>
          <a:ln>
            <a:noFill/>
          </a:ln>
        </p:spPr>
      </p:pic>
      <p:pic>
        <p:nvPicPr>
          <p:cNvPr id="1580" name="Google Shape;1580;p2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093" y="5014975"/>
            <a:ext cx="2440875" cy="1659876"/>
          </a:xfrm>
          <a:prstGeom prst="rect">
            <a:avLst/>
          </a:prstGeom>
          <a:noFill/>
          <a:ln>
            <a:noFill/>
          </a:ln>
        </p:spPr>
      </p:pic>
      <p:sp>
        <p:nvSpPr>
          <p:cNvPr id="1581" name="Google Shape;1581;p22"/>
          <p:cNvSpPr txBox="1"/>
          <p:nvPr/>
        </p:nvSpPr>
        <p:spPr>
          <a:xfrm>
            <a:off x="2875680" y="1143460"/>
            <a:ext cx="8925844"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000000"/>
                </a:solidFill>
                <a:latin typeface="Arial"/>
                <a:ea typeface="Arial"/>
                <a:cs typeface="Arial"/>
                <a:sym typeface="Arial"/>
              </a:rPr>
              <a:t>● </a:t>
            </a:r>
            <a:r>
              <a:rPr lang="en-US" sz="3200" b="1" dirty="0" err="1">
                <a:latin typeface="+mn-lt"/>
                <a:ea typeface="Twentieth Century"/>
                <a:cs typeface="Twentieth Century"/>
                <a:sym typeface="Twentieth Century"/>
              </a:rPr>
              <a:t>Meeresspiegel-Anstieg</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durch</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Eisschmelze</a:t>
            </a:r>
            <a:r>
              <a:rPr lang="en-US" sz="3200" b="1" dirty="0">
                <a:latin typeface="+mn-lt"/>
                <a:ea typeface="Twentieth Century"/>
                <a:cs typeface="Twentieth Century"/>
                <a:sym typeface="Twentieth Century"/>
              </a:rPr>
              <a:t> und </a:t>
            </a:r>
            <a:r>
              <a:rPr lang="en-US" sz="3200" b="1" dirty="0" err="1">
                <a:latin typeface="+mn-lt"/>
                <a:ea typeface="Twentieth Century"/>
                <a:cs typeface="Twentieth Century"/>
                <a:sym typeface="Twentieth Century"/>
              </a:rPr>
              <a:t>thermische</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Ausdehnung</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Überschwemmungen</a:t>
            </a:r>
            <a:r>
              <a:rPr lang="en-US" sz="3200" b="1" dirty="0">
                <a:latin typeface="+mn-lt"/>
                <a:ea typeface="Twentieth Century"/>
                <a:cs typeface="Twentieth Century"/>
                <a:sym typeface="Twentieth Century"/>
              </a:rPr>
              <a:t> &amp; </a:t>
            </a:r>
            <a:r>
              <a:rPr lang="en-US" sz="3200" b="1" dirty="0" err="1">
                <a:latin typeface="+mn-lt"/>
                <a:ea typeface="Twentieth Century"/>
                <a:cs typeface="Twentieth Century"/>
                <a:sym typeface="Twentieth Century"/>
              </a:rPr>
              <a:t>Sturmfluten</a:t>
            </a:r>
            <a:endParaRPr dirty="0">
              <a:latin typeface="+mn-lt"/>
            </a:endParaRPr>
          </a:p>
        </p:txBody>
      </p:sp>
      <p:sp>
        <p:nvSpPr>
          <p:cNvPr id="1582" name="Google Shape;1582;p22"/>
          <p:cNvSpPr txBox="1"/>
          <p:nvPr/>
        </p:nvSpPr>
        <p:spPr>
          <a:xfrm>
            <a:off x="2875679" y="2750577"/>
            <a:ext cx="8925845"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000000"/>
                </a:solidFill>
                <a:latin typeface="Arial"/>
                <a:ea typeface="Arial"/>
                <a:cs typeface="Arial"/>
                <a:sym typeface="Arial"/>
              </a:rPr>
              <a:t>● </a:t>
            </a:r>
            <a:r>
              <a:rPr lang="en-US" sz="3200" b="1" dirty="0" err="1">
                <a:latin typeface="+mn-lt"/>
                <a:ea typeface="Twentieth Century"/>
                <a:cs typeface="Twentieth Century"/>
                <a:sym typeface="Twentieth Century"/>
              </a:rPr>
              <a:t>Mehr</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Extremwetter</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mit</a:t>
            </a:r>
            <a:r>
              <a:rPr lang="en-US" sz="3200" b="1" dirty="0">
                <a:latin typeface="+mn-lt"/>
                <a:ea typeface="Twentieth Century"/>
                <a:cs typeface="Twentieth Century"/>
                <a:sym typeface="Twentieth Century"/>
              </a:rPr>
              <a:t> </a:t>
            </a:r>
            <a:r>
              <a:rPr lang="en-US" sz="3200" b="1" dirty="0" err="1" smtClean="0">
                <a:latin typeface="+mn-lt"/>
                <a:ea typeface="Twentieth Century"/>
                <a:cs typeface="Twentieth Century"/>
                <a:sym typeface="Twentieth Century"/>
              </a:rPr>
              <a:t>Stürmen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Dürren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Waldbränden</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Wüstenbildung</a:t>
            </a:r>
            <a:r>
              <a:rPr lang="en-US" sz="3200" b="1" dirty="0">
                <a:latin typeface="+mn-lt"/>
                <a:ea typeface="Twentieth Century"/>
                <a:cs typeface="Twentieth Century"/>
                <a:sym typeface="Twentieth Century"/>
              </a:rPr>
              <a:t> und </a:t>
            </a:r>
            <a:r>
              <a:rPr lang="en-US" sz="3200" b="1" dirty="0" err="1">
                <a:latin typeface="+mn-lt"/>
                <a:ea typeface="Twentieth Century"/>
                <a:cs typeface="Twentieth Century"/>
                <a:sym typeface="Twentieth Century"/>
              </a:rPr>
              <a:t>Ernteausfällen</a:t>
            </a:r>
            <a:endParaRPr dirty="0">
              <a:latin typeface="+mn-lt"/>
            </a:endParaRPr>
          </a:p>
        </p:txBody>
      </p:sp>
      <p:sp>
        <p:nvSpPr>
          <p:cNvPr id="1583" name="Google Shape;1583;p22"/>
          <p:cNvSpPr txBox="1"/>
          <p:nvPr/>
        </p:nvSpPr>
        <p:spPr>
          <a:xfrm>
            <a:off x="2875679" y="3876385"/>
            <a:ext cx="930957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000000"/>
                </a:solidFill>
                <a:latin typeface="+mn-lt"/>
                <a:sym typeface="Arial"/>
              </a:rPr>
              <a:t>● </a:t>
            </a:r>
            <a:r>
              <a:rPr lang="en-US" sz="3200" b="1" dirty="0" err="1">
                <a:latin typeface="+mn-lt"/>
                <a:ea typeface="Twentieth Century"/>
                <a:cs typeface="Twentieth Century"/>
                <a:sym typeface="Twentieth Century"/>
              </a:rPr>
              <a:t>Todesfälle</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durch</a:t>
            </a:r>
            <a:r>
              <a:rPr lang="en-US" sz="3200" b="1" dirty="0">
                <a:latin typeface="+mn-lt"/>
                <a:ea typeface="Twentieth Century"/>
                <a:cs typeface="Twentieth Century"/>
                <a:sym typeface="Twentieth Century"/>
              </a:rPr>
              <a:t> </a:t>
            </a:r>
            <a:r>
              <a:rPr lang="en-US" sz="3200" b="1" dirty="0" err="1">
                <a:latin typeface="+mn-lt"/>
                <a:ea typeface="Twentieth Century"/>
                <a:cs typeface="Twentieth Century"/>
                <a:sym typeface="Twentieth Century"/>
              </a:rPr>
              <a:t>Hitzestress</a:t>
            </a:r>
            <a:endParaRPr dirty="0">
              <a:latin typeface="+mn-lt"/>
            </a:endParaRPr>
          </a:p>
        </p:txBody>
      </p:sp>
      <p:sp>
        <p:nvSpPr>
          <p:cNvPr id="1584" name="Google Shape;1584;p22"/>
          <p:cNvSpPr txBox="1"/>
          <p:nvPr/>
        </p:nvSpPr>
        <p:spPr>
          <a:xfrm>
            <a:off x="2875680" y="4509751"/>
            <a:ext cx="7922948"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smtClean="0">
                <a:solidFill>
                  <a:srgbClr val="000000"/>
                </a:solidFill>
                <a:latin typeface="+mn-lt"/>
                <a:sym typeface="Arial"/>
              </a:rPr>
              <a:t>● </a:t>
            </a:r>
            <a:r>
              <a:rPr lang="en-US" sz="3200" b="1" dirty="0" err="1" smtClean="0">
                <a:solidFill>
                  <a:srgbClr val="000000"/>
                </a:solidFill>
                <a:latin typeface="+mn-lt"/>
                <a:ea typeface="Twentieth Century"/>
                <a:cs typeface="Twentieth Century"/>
                <a:sym typeface="Twentieth Century"/>
              </a:rPr>
              <a:t>H</a:t>
            </a:r>
            <a:r>
              <a:rPr lang="en-US" sz="3200" b="1" dirty="0" err="1" smtClean="0">
                <a:latin typeface="+mn-lt"/>
                <a:ea typeface="Twentieth Century"/>
                <a:cs typeface="Twentieth Century"/>
                <a:sym typeface="Twentieth Century"/>
              </a:rPr>
              <a:t>ungersnöte</a:t>
            </a:r>
            <a:r>
              <a:rPr lang="en-US" sz="3200" b="1" dirty="0" smtClean="0">
                <a:latin typeface="+mn-lt"/>
                <a:ea typeface="Twentieth Century"/>
                <a:cs typeface="Twentieth Century"/>
                <a:sym typeface="Twentieth Century"/>
              </a:rPr>
              <a:t>, </a:t>
            </a:r>
            <a:r>
              <a:rPr lang="en-US" sz="3200" b="1" dirty="0" err="1" smtClean="0">
                <a:latin typeface="+mn-lt"/>
                <a:ea typeface="Twentieth Century"/>
                <a:cs typeface="Twentieth Century"/>
                <a:sym typeface="Twentieth Century"/>
              </a:rPr>
              <a:t>Wassermangel</a:t>
            </a:r>
            <a:r>
              <a:rPr lang="en-US" sz="3200" b="1" dirty="0" smtClean="0">
                <a:latin typeface="+mn-lt"/>
                <a:ea typeface="Twentieth Century"/>
                <a:cs typeface="Twentieth Century"/>
                <a:sym typeface="Twentieth Century"/>
              </a:rPr>
              <a:t>, </a:t>
            </a:r>
            <a:r>
              <a:rPr lang="en-US" sz="3200" b="1" dirty="0" err="1" smtClean="0">
                <a:latin typeface="+mn-lt"/>
                <a:ea typeface="Twentieth Century"/>
                <a:cs typeface="Twentieth Century"/>
                <a:sym typeface="Twentieth Century"/>
              </a:rPr>
              <a:t>Erzwungene</a:t>
            </a:r>
            <a:r>
              <a:rPr lang="en-US" sz="3200" b="1" dirty="0" smtClean="0">
                <a:latin typeface="+mn-lt"/>
                <a:ea typeface="Twentieth Century"/>
                <a:cs typeface="Twentieth Century"/>
                <a:sym typeface="Twentieth Century"/>
              </a:rPr>
              <a:t> Migration </a:t>
            </a:r>
            <a:endParaRPr dirty="0">
              <a:latin typeface="+mn-lt"/>
            </a:endParaRPr>
          </a:p>
        </p:txBody>
      </p:sp>
      <p:sp>
        <p:nvSpPr>
          <p:cNvPr id="1585" name="Google Shape;1585;p22"/>
          <p:cNvSpPr txBox="1"/>
          <p:nvPr/>
        </p:nvSpPr>
        <p:spPr>
          <a:xfrm>
            <a:off x="2875680" y="5767085"/>
            <a:ext cx="79229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rgbClr val="000000"/>
                </a:solidFill>
                <a:latin typeface="+mn-lt"/>
                <a:sym typeface="Arial"/>
              </a:rPr>
              <a:t>● </a:t>
            </a:r>
            <a:r>
              <a:rPr lang="en-US" sz="3200" b="1" dirty="0" smtClean="0">
                <a:latin typeface="+mn-lt"/>
                <a:ea typeface="Twentieth Century"/>
                <a:cs typeface="Twentieth Century"/>
                <a:sym typeface="Twentieth Century"/>
              </a:rPr>
              <a:t>Krieg</a:t>
            </a:r>
            <a:endParaRPr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4D5DF"/>
        </a:solidFill>
        <a:effectLst/>
      </p:bgPr>
    </p:bg>
    <p:spTree>
      <p:nvGrpSpPr>
        <p:cNvPr id="1" name="Shape 1590"/>
        <p:cNvGrpSpPr/>
        <p:nvPr/>
      </p:nvGrpSpPr>
      <p:grpSpPr>
        <a:xfrm>
          <a:off x="0" y="0"/>
          <a:ext cx="0" cy="0"/>
          <a:chOff x="0" y="0"/>
          <a:chExt cx="0" cy="0"/>
        </a:xfrm>
      </p:grpSpPr>
      <p:pic>
        <p:nvPicPr>
          <p:cNvPr id="1591" name="Google Shape;1591;p23"/>
          <p:cNvPicPr preferRelativeResize="0"/>
          <p:nvPr/>
        </p:nvPicPr>
        <p:blipFill rotWithShape="1">
          <a:blip r:embed="rId3">
            <a:alphaModFix/>
          </a:blip>
          <a:srcRect/>
          <a:stretch/>
        </p:blipFill>
        <p:spPr>
          <a:xfrm>
            <a:off x="5927666" y="1675226"/>
            <a:ext cx="5437201" cy="4561490"/>
          </a:xfrm>
          <a:prstGeom prst="rect">
            <a:avLst/>
          </a:prstGeom>
          <a:noFill/>
          <a:ln>
            <a:noFill/>
          </a:ln>
        </p:spPr>
      </p:pic>
      <p:sp>
        <p:nvSpPr>
          <p:cNvPr id="1592" name="Google Shape;1592;p23"/>
          <p:cNvSpPr txBox="1"/>
          <p:nvPr/>
        </p:nvSpPr>
        <p:spPr>
          <a:xfrm>
            <a:off x="917662" y="144000"/>
            <a:ext cx="1035251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RÜCKKOPPLUNGEN KÖNNEN DIE ERHITZUNG VERSTÄRKEN</a:t>
            </a:r>
            <a:endParaRPr sz="3600" dirty="0">
              <a:solidFill>
                <a:srgbClr val="000000"/>
              </a:solidFill>
              <a:latin typeface="+mj-lt"/>
              <a:sym typeface="Arial"/>
            </a:endParaRPr>
          </a:p>
        </p:txBody>
      </p:sp>
      <p:sp>
        <p:nvSpPr>
          <p:cNvPr id="1593" name="Google Shape;1593;p23"/>
          <p:cNvSpPr txBox="1"/>
          <p:nvPr/>
        </p:nvSpPr>
        <p:spPr>
          <a:xfrm>
            <a:off x="5805521" y="763523"/>
            <a:ext cx="5006499"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latin typeface="Tw Cen MT Condensed Extra Bold" panose="020B0803020202020204" pitchFamily="34" charset="0"/>
                <a:ea typeface="Twentieth Century"/>
                <a:cs typeface="Twentieth Century"/>
                <a:sym typeface="Twentieth Century"/>
              </a:rPr>
              <a:t>Methan-Anreicherung</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durch</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Auftauen</a:t>
            </a:r>
            <a:r>
              <a:rPr lang="en-US" sz="2800" b="1" dirty="0">
                <a:latin typeface="Tw Cen MT Condensed Extra Bold" panose="020B0803020202020204" pitchFamily="34" charset="0"/>
                <a:ea typeface="Twentieth Century"/>
                <a:cs typeface="Twentieth Century"/>
                <a:sym typeface="Twentieth Century"/>
              </a:rPr>
              <a:t> von Permafrost</a:t>
            </a:r>
            <a:endParaRPr sz="2800" b="1" dirty="0">
              <a:solidFill>
                <a:srgbClr val="000000"/>
              </a:solidFill>
              <a:latin typeface="Tw Cen MT Condensed Extra Bold" panose="020B0803020202020204" pitchFamily="34" charset="0"/>
              <a:ea typeface="Twentieth Century"/>
              <a:cs typeface="Twentieth Century"/>
              <a:sym typeface="Twentieth Century"/>
            </a:endParaRPr>
          </a:p>
        </p:txBody>
      </p:sp>
      <p:pic>
        <p:nvPicPr>
          <p:cNvPr id="1594" name="Google Shape;1594;p23"/>
          <p:cNvPicPr preferRelativeResize="0"/>
          <p:nvPr/>
        </p:nvPicPr>
        <p:blipFill rotWithShape="1">
          <a:blip r:embed="rId4">
            <a:alphaModFix/>
          </a:blip>
          <a:srcRect/>
          <a:stretch/>
        </p:blipFill>
        <p:spPr>
          <a:xfrm>
            <a:off x="1176771" y="4086392"/>
            <a:ext cx="3399809" cy="2271262"/>
          </a:xfrm>
          <a:prstGeom prst="rect">
            <a:avLst/>
          </a:prstGeom>
          <a:noFill/>
          <a:ln>
            <a:noFill/>
          </a:ln>
        </p:spPr>
      </p:pic>
      <p:pic>
        <p:nvPicPr>
          <p:cNvPr id="1595" name="Google Shape;1595;p23"/>
          <p:cNvPicPr preferRelativeResize="0"/>
          <p:nvPr/>
        </p:nvPicPr>
        <p:blipFill rotWithShape="1">
          <a:blip r:embed="rId5">
            <a:alphaModFix/>
          </a:blip>
          <a:srcRect/>
          <a:stretch/>
        </p:blipFill>
        <p:spPr>
          <a:xfrm>
            <a:off x="1178796" y="1690782"/>
            <a:ext cx="3397784" cy="2265189"/>
          </a:xfrm>
          <a:prstGeom prst="rect">
            <a:avLst/>
          </a:prstGeom>
          <a:noFill/>
          <a:ln>
            <a:noFill/>
          </a:ln>
        </p:spPr>
      </p:pic>
      <p:sp>
        <p:nvSpPr>
          <p:cNvPr id="1596" name="Google Shape;1596;p23"/>
          <p:cNvSpPr txBox="1"/>
          <p:nvPr/>
        </p:nvSpPr>
        <p:spPr>
          <a:xfrm>
            <a:off x="1091331" y="763523"/>
            <a:ext cx="3485249"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latin typeface="Tw Cen MT Condensed Extra Bold" panose="020B0803020202020204" pitchFamily="34" charset="0"/>
                <a:ea typeface="Twentieth Century"/>
                <a:cs typeface="Twentieth Century"/>
                <a:sym typeface="Twentieth Century"/>
              </a:rPr>
              <a:t>Weniger</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Reflexion</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durch</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weniger</a:t>
            </a:r>
            <a:r>
              <a:rPr lang="en-US" sz="2800" b="1" dirty="0">
                <a:latin typeface="Tw Cen MT Condensed Extra Bold" panose="020B0803020202020204" pitchFamily="34" charset="0"/>
                <a:ea typeface="Twentieth Century"/>
                <a:cs typeface="Twentieth Century"/>
                <a:sym typeface="Twentieth Century"/>
              </a:rPr>
              <a:t> </a:t>
            </a:r>
            <a:r>
              <a:rPr lang="en-US" sz="2800" b="1" dirty="0" err="1">
                <a:latin typeface="Tw Cen MT Condensed Extra Bold" panose="020B0803020202020204" pitchFamily="34" charset="0"/>
                <a:ea typeface="Twentieth Century"/>
                <a:cs typeface="Twentieth Century"/>
                <a:sym typeface="Twentieth Century"/>
              </a:rPr>
              <a:t>Eis</a:t>
            </a:r>
            <a:endParaRPr sz="2800" b="1" dirty="0">
              <a:solidFill>
                <a:srgbClr val="000000"/>
              </a:solidFill>
              <a:latin typeface="Tw Cen MT Condensed Extra Bold" panose="020B0803020202020204" pitchFamily="34" charset="0"/>
              <a:ea typeface="Twentieth Century"/>
              <a:cs typeface="Twentieth Century"/>
              <a:sym typeface="Twentieth Century"/>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09F707C6-1F9F-4F7F-AD80-AEC11B00A592}"/>
              </a:ext>
            </a:extLst>
          </p:cNvPr>
          <p:cNvSpPr txBox="1">
            <a:spLocks noChangeArrowheads="1"/>
          </p:cNvSpPr>
          <p:nvPr/>
        </p:nvSpPr>
        <p:spPr bwMode="auto">
          <a:xfrm>
            <a:off x="1215010" y="333395"/>
            <a:ext cx="976198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de-DE" sz="3200" b="1" dirty="0" err="1">
                <a:latin typeface="+mj-lt"/>
              </a:rPr>
              <a:t>Potentielle</a:t>
            </a:r>
            <a:r>
              <a:rPr lang="en-GB" altLang="de-DE" sz="3200" b="1" dirty="0">
                <a:latin typeface="+mj-lt"/>
              </a:rPr>
              <a:t> </a:t>
            </a:r>
            <a:r>
              <a:rPr lang="en-GB" altLang="de-DE" sz="3200" b="1" dirty="0" err="1">
                <a:latin typeface="+mj-lt"/>
              </a:rPr>
              <a:t>Kaskaden</a:t>
            </a:r>
            <a:r>
              <a:rPr lang="en-GB" altLang="de-DE" sz="3200" b="1" dirty="0">
                <a:latin typeface="+mj-lt"/>
              </a:rPr>
              <a:t> von Tipping Points</a:t>
            </a:r>
          </a:p>
        </p:txBody>
      </p:sp>
      <p:pic>
        <p:nvPicPr>
          <p:cNvPr id="3074" name="Picture 2">
            <a:extLst>
              <a:ext uri="{FF2B5EF4-FFF2-40B4-BE49-F238E27FC236}">
                <a16:creationId xmlns:a16="http://schemas.microsoft.com/office/drawing/2014/main" id="{AD2B2D15-AD4A-4820-B1D3-DE7EA2AE38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41826" y="6002550"/>
            <a:ext cx="1991729" cy="6336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3DD888A7-DE16-4AEE-8F62-9BAA38D476C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6800" y="952660"/>
            <a:ext cx="762128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583CD421-6124-4181-A261-DC981365399F}"/>
              </a:ext>
            </a:extLst>
          </p:cNvPr>
          <p:cNvSpPr txBox="1">
            <a:spLocks noChangeArrowheads="1"/>
          </p:cNvSpPr>
          <p:nvPr/>
        </p:nvSpPr>
        <p:spPr bwMode="auto">
          <a:xfrm>
            <a:off x="2286800" y="5972308"/>
            <a:ext cx="3918652"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de-DE" sz="1089" b="1" dirty="0">
                <a:latin typeface="+mn-lt"/>
              </a:rPr>
              <a:t>Will Steffen et al. PNAS 2018;115:33:8252-8259</a:t>
            </a:r>
          </a:p>
        </p:txBody>
      </p:sp>
      <p:sp>
        <p:nvSpPr>
          <p:cNvPr id="3077" name="Text Box 5">
            <a:extLst>
              <a:ext uri="{FF2B5EF4-FFF2-40B4-BE49-F238E27FC236}">
                <a16:creationId xmlns:a16="http://schemas.microsoft.com/office/drawing/2014/main" id="{89DF7FB4-16F4-4111-A767-4557E926C255}"/>
              </a:ext>
            </a:extLst>
          </p:cNvPr>
          <p:cNvSpPr txBox="1">
            <a:spLocks noChangeArrowheads="1"/>
          </p:cNvSpPr>
          <p:nvPr/>
        </p:nvSpPr>
        <p:spPr bwMode="auto">
          <a:xfrm>
            <a:off x="1583351" y="6527430"/>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de-DE" sz="907" dirty="0">
                <a:latin typeface="+mn-lt"/>
              </a:rPr>
              <a:t>©2018 by National Academy of Sciences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DAE95E61-60BE-44F9-8F77-4DC3E63C5D96}"/>
              </a:ext>
            </a:extLst>
          </p:cNvPr>
          <p:cNvSpPr txBox="1">
            <a:spLocks noChangeArrowheads="1"/>
          </p:cNvSpPr>
          <p:nvPr/>
        </p:nvSpPr>
        <p:spPr bwMode="auto">
          <a:xfrm>
            <a:off x="2214563" y="307473"/>
            <a:ext cx="7762874"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de-DE" sz="3200" b="1" dirty="0">
                <a:latin typeface="+mj-lt"/>
              </a:rPr>
              <a:t>DER WEG ZUR HOTHOUSE-EARTH</a:t>
            </a:r>
          </a:p>
        </p:txBody>
      </p:sp>
      <p:pic>
        <p:nvPicPr>
          <p:cNvPr id="3074" name="Picture 2">
            <a:extLst>
              <a:ext uri="{FF2B5EF4-FFF2-40B4-BE49-F238E27FC236}">
                <a16:creationId xmlns:a16="http://schemas.microsoft.com/office/drawing/2014/main" id="{32CEF8C6-5340-4380-899E-41DE938F41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41826" y="6002550"/>
            <a:ext cx="1991729" cy="6336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5E05E541-2407-4126-94A6-FA85B663149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31722" y="979304"/>
            <a:ext cx="533144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56CBDF8E-C012-485A-A401-6FF1A8518D78}"/>
              </a:ext>
            </a:extLst>
          </p:cNvPr>
          <p:cNvSpPr txBox="1">
            <a:spLocks noChangeArrowheads="1"/>
          </p:cNvSpPr>
          <p:nvPr/>
        </p:nvSpPr>
        <p:spPr bwMode="auto">
          <a:xfrm>
            <a:off x="3431722" y="5972308"/>
            <a:ext cx="4712153"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de-DE" sz="1100" b="1" dirty="0">
                <a:latin typeface="Arial" panose="020B0604020202020204" pitchFamily="34" charset="0"/>
              </a:rPr>
              <a:t>A schematic illustration of possible future pathways of the climate against the background of the typical glacial–interglacial cycles (Lower Left). </a:t>
            </a:r>
            <a:r>
              <a:rPr lang="en-GB" altLang="de-DE" sz="1089" b="1" dirty="0">
                <a:latin typeface="Arial" panose="020B0604020202020204" pitchFamily="34" charset="0"/>
              </a:rPr>
              <a:t>Will Steffen et al. PNAS 2018;115:33:8252-8259</a:t>
            </a:r>
          </a:p>
        </p:txBody>
      </p:sp>
      <p:sp>
        <p:nvSpPr>
          <p:cNvPr id="3077" name="Text Box 5">
            <a:extLst>
              <a:ext uri="{FF2B5EF4-FFF2-40B4-BE49-F238E27FC236}">
                <a16:creationId xmlns:a16="http://schemas.microsoft.com/office/drawing/2014/main" id="{FAB521C2-FD0A-416E-92AE-13A2D7BF12AC}"/>
              </a:ext>
            </a:extLst>
          </p:cNvPr>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de-DE" sz="907" dirty="0">
                <a:latin typeface="+mn-lt"/>
              </a:rPr>
              <a:t>©2018 by National Academy of Sciences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7AF1B"/>
        </a:solidFill>
        <a:effectLst/>
      </p:bgPr>
    </p:bg>
    <p:spTree>
      <p:nvGrpSpPr>
        <p:cNvPr id="1" name="Shape 1601"/>
        <p:cNvGrpSpPr/>
        <p:nvPr/>
      </p:nvGrpSpPr>
      <p:grpSpPr>
        <a:xfrm>
          <a:off x="0" y="0"/>
          <a:ext cx="0" cy="0"/>
          <a:chOff x="0" y="0"/>
          <a:chExt cx="0" cy="0"/>
        </a:xfrm>
      </p:grpSpPr>
      <p:pic>
        <p:nvPicPr>
          <p:cNvPr id="1602" name="Google Shape;1602;p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920055" y="3129765"/>
            <a:ext cx="1447200" cy="1980667"/>
          </a:xfrm>
          <a:prstGeom prst="rect">
            <a:avLst/>
          </a:prstGeom>
          <a:noFill/>
          <a:ln>
            <a:noFill/>
          </a:ln>
        </p:spPr>
      </p:pic>
      <p:pic>
        <p:nvPicPr>
          <p:cNvPr id="1603" name="Google Shape;1603;p2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88725" y="3363612"/>
            <a:ext cx="2095200" cy="1402081"/>
          </a:xfrm>
          <a:prstGeom prst="rect">
            <a:avLst/>
          </a:prstGeom>
          <a:noFill/>
          <a:ln>
            <a:noFill/>
          </a:ln>
        </p:spPr>
      </p:pic>
      <p:pic>
        <p:nvPicPr>
          <p:cNvPr id="1604" name="Google Shape;1604;p2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919798" y="3175786"/>
            <a:ext cx="1094400" cy="1829634"/>
          </a:xfrm>
          <a:prstGeom prst="rect">
            <a:avLst/>
          </a:prstGeom>
          <a:noFill/>
          <a:ln>
            <a:noFill/>
          </a:ln>
        </p:spPr>
      </p:pic>
      <p:pic>
        <p:nvPicPr>
          <p:cNvPr id="1605" name="Google Shape;1605;p2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57460" y="3363612"/>
            <a:ext cx="1951200" cy="1453983"/>
          </a:xfrm>
          <a:prstGeom prst="rect">
            <a:avLst/>
          </a:prstGeom>
          <a:noFill/>
          <a:ln>
            <a:noFill/>
          </a:ln>
        </p:spPr>
      </p:pic>
      <p:sp>
        <p:nvSpPr>
          <p:cNvPr id="1606" name="Google Shape;1606;p24"/>
          <p:cNvSpPr txBox="1"/>
          <p:nvPr/>
        </p:nvSpPr>
        <p:spPr>
          <a:xfrm>
            <a:off x="967494" y="2023474"/>
            <a:ext cx="1023390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7EF6A"/>
                </a:solidFill>
                <a:latin typeface="FUCXED CAPS" pitchFamily="50" charset="0"/>
              </a:rPr>
              <a:t>DAS WAR NUR EIN TEIL DES PROBLEMS</a:t>
            </a:r>
            <a:r>
              <a:rPr lang="en-US" sz="4000" b="1" dirty="0">
                <a:solidFill>
                  <a:srgbClr val="F7EF6A"/>
                </a:solidFill>
                <a:latin typeface="FUCXED CAPS" pitchFamily="50" charset="0"/>
                <a:sym typeface="Arial"/>
              </a:rPr>
              <a:t>…</a:t>
            </a:r>
            <a:endParaRPr sz="4000" b="1" dirty="0">
              <a:solidFill>
                <a:srgbClr val="F7EF6A"/>
              </a:solidFill>
              <a:latin typeface="FUCXED CAPS" pitchFamily="50" charset="0"/>
              <a:sym typeface="Arial"/>
            </a:endParaRPr>
          </a:p>
        </p:txBody>
      </p:sp>
      <p:pic>
        <p:nvPicPr>
          <p:cNvPr id="1607" name="Google Shape;1607;p2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341021" y="266803"/>
            <a:ext cx="1574754" cy="527009"/>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612"/>
        <p:cNvGrpSpPr/>
        <p:nvPr/>
      </p:nvGrpSpPr>
      <p:grpSpPr>
        <a:xfrm>
          <a:off x="0" y="0"/>
          <a:ext cx="0" cy="0"/>
          <a:chOff x="0" y="0"/>
          <a:chExt cx="0" cy="0"/>
        </a:xfrm>
      </p:grpSpPr>
      <p:pic>
        <p:nvPicPr>
          <p:cNvPr id="1613" name="Google Shape;1613;p25"/>
          <p:cNvPicPr preferRelativeResize="0"/>
          <p:nvPr/>
        </p:nvPicPr>
        <p:blipFill rotWithShape="1">
          <a:blip r:embed="rId3">
            <a:alphaModFix/>
          </a:blip>
          <a:srcRect/>
          <a:stretch/>
        </p:blipFill>
        <p:spPr>
          <a:xfrm>
            <a:off x="3333364" y="1024168"/>
            <a:ext cx="5525271" cy="5525271"/>
          </a:xfrm>
          <a:prstGeom prst="rect">
            <a:avLst/>
          </a:prstGeom>
          <a:noFill/>
          <a:ln>
            <a:noFill/>
          </a:ln>
        </p:spPr>
      </p:pic>
      <p:sp>
        <p:nvSpPr>
          <p:cNvPr id="1614" name="Google Shape;1614;p25"/>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615" name="Google Shape;1615;p25"/>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616" name="Google Shape;1616;p25"/>
          <p:cNvSpPr txBox="1"/>
          <p:nvPr/>
        </p:nvSpPr>
        <p:spPr>
          <a:xfrm>
            <a:off x="171451" y="144000"/>
            <a:ext cx="11811000" cy="939897"/>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F7EF6A"/>
                </a:solidFill>
                <a:latin typeface="+mj-lt"/>
              </a:rPr>
              <a:t>WIR ZERSTÖREN AUCH DIE</a:t>
            </a:r>
            <a:r>
              <a:rPr lang="en-US" sz="3600" dirty="0">
                <a:solidFill>
                  <a:srgbClr val="F7EF6A"/>
                </a:solidFill>
                <a:latin typeface="+mj-lt"/>
                <a:ea typeface="Arial"/>
                <a:cs typeface="Arial"/>
                <a:sym typeface="Arial"/>
              </a:rPr>
              <a:t> </a:t>
            </a:r>
            <a:r>
              <a:rPr lang="en-US" sz="3600" dirty="0" smtClean="0">
                <a:solidFill>
                  <a:srgbClr val="92D050"/>
                </a:solidFill>
                <a:latin typeface="+mj-lt"/>
              </a:rPr>
              <a:t>ÖKOLOGIE </a:t>
            </a:r>
            <a:r>
              <a:rPr lang="en-US" sz="3600" dirty="0">
                <a:solidFill>
                  <a:srgbClr val="F7EF6A"/>
                </a:solidFill>
                <a:latin typeface="+mj-lt"/>
              </a:rPr>
              <a:t>DES</a:t>
            </a:r>
            <a:r>
              <a:rPr lang="en-US" sz="3600" dirty="0">
                <a:solidFill>
                  <a:srgbClr val="F7EF6A"/>
                </a:solidFill>
                <a:latin typeface="+mj-lt"/>
                <a:ea typeface="Arial"/>
                <a:cs typeface="Arial"/>
                <a:sym typeface="Arial"/>
              </a:rPr>
              <a:t> PLANET</a:t>
            </a:r>
            <a:r>
              <a:rPr lang="en-US" sz="3600" dirty="0">
                <a:solidFill>
                  <a:srgbClr val="F7EF6A"/>
                </a:solidFill>
                <a:latin typeface="+mj-lt"/>
              </a:rPr>
              <a:t>EN</a:t>
            </a:r>
            <a:r>
              <a:rPr lang="en-US" sz="3600" dirty="0">
                <a:solidFill>
                  <a:srgbClr val="F7EF6A"/>
                </a:solidFill>
                <a:latin typeface="+mj-lt"/>
                <a:ea typeface="Arial"/>
                <a:cs typeface="Arial"/>
                <a:sym typeface="Arial"/>
              </a:rPr>
              <a:t> </a:t>
            </a:r>
            <a:endParaRPr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621"/>
        <p:cNvGrpSpPr/>
        <p:nvPr/>
      </p:nvGrpSpPr>
      <p:grpSpPr>
        <a:xfrm>
          <a:off x="0" y="0"/>
          <a:ext cx="0" cy="0"/>
          <a:chOff x="0" y="0"/>
          <a:chExt cx="0" cy="0"/>
        </a:xfrm>
      </p:grpSpPr>
      <p:pic>
        <p:nvPicPr>
          <p:cNvPr id="1622" name="Google Shape;1622;p26"/>
          <p:cNvPicPr preferRelativeResize="0"/>
          <p:nvPr/>
        </p:nvPicPr>
        <p:blipFill rotWithShape="1">
          <a:blip r:embed="rId3">
            <a:alphaModFix/>
          </a:blip>
          <a:srcRect/>
          <a:stretch/>
        </p:blipFill>
        <p:spPr>
          <a:xfrm>
            <a:off x="5879544" y="1332729"/>
            <a:ext cx="5525271" cy="5525271"/>
          </a:xfrm>
          <a:prstGeom prst="rect">
            <a:avLst/>
          </a:prstGeom>
          <a:noFill/>
          <a:ln>
            <a:noFill/>
          </a:ln>
        </p:spPr>
      </p:pic>
      <p:pic>
        <p:nvPicPr>
          <p:cNvPr id="1623" name="Google Shape;1623;p26"/>
          <p:cNvPicPr preferRelativeResize="0"/>
          <p:nvPr/>
        </p:nvPicPr>
        <p:blipFill rotWithShape="1">
          <a:blip r:embed="rId4">
            <a:alphaModFix/>
          </a:blip>
          <a:srcRect/>
          <a:stretch/>
        </p:blipFill>
        <p:spPr>
          <a:xfrm>
            <a:off x="1031629" y="1332729"/>
            <a:ext cx="5525271" cy="5525271"/>
          </a:xfrm>
          <a:prstGeom prst="rect">
            <a:avLst/>
          </a:prstGeom>
          <a:noFill/>
          <a:ln>
            <a:noFill/>
          </a:ln>
        </p:spPr>
      </p:pic>
      <p:sp>
        <p:nvSpPr>
          <p:cNvPr id="1624" name="Google Shape;1624;p26"/>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625" name="Google Shape;1625;p26"/>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626" name="Google Shape;1626;p26"/>
          <p:cNvSpPr txBox="1"/>
          <p:nvPr/>
        </p:nvSpPr>
        <p:spPr>
          <a:xfrm>
            <a:off x="1031629" y="123244"/>
            <a:ext cx="10131671" cy="1787500"/>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FFFFFF"/>
                </a:solidFill>
                <a:latin typeface="+mj-lt"/>
              </a:rPr>
              <a:t>DIE ERDE HAT</a:t>
            </a:r>
            <a:r>
              <a:rPr lang="en-US" sz="3600" dirty="0">
                <a:solidFill>
                  <a:srgbClr val="FFFFFF"/>
                </a:solidFill>
                <a:latin typeface="+mj-lt"/>
                <a:ea typeface="Arial"/>
                <a:cs typeface="Arial"/>
                <a:sym typeface="Arial"/>
              </a:rPr>
              <a:t> </a:t>
            </a:r>
            <a:r>
              <a:rPr lang="en-US" sz="3600" dirty="0">
                <a:solidFill>
                  <a:srgbClr val="0FB55E"/>
                </a:solidFill>
                <a:latin typeface="+mj-lt"/>
                <a:ea typeface="Arial"/>
                <a:cs typeface="Arial"/>
                <a:sym typeface="Arial"/>
              </a:rPr>
              <a:t>LAND-</a:t>
            </a:r>
            <a:r>
              <a:rPr lang="en-US" sz="3600" dirty="0">
                <a:solidFill>
                  <a:srgbClr val="FFFFFF"/>
                </a:solidFill>
                <a:latin typeface="+mj-lt"/>
                <a:ea typeface="Arial"/>
                <a:cs typeface="Arial"/>
                <a:sym typeface="Arial"/>
              </a:rPr>
              <a:t> </a:t>
            </a:r>
            <a:r>
              <a:rPr lang="en-US" sz="3600" dirty="0">
                <a:solidFill>
                  <a:srgbClr val="FFFFFF"/>
                </a:solidFill>
                <a:latin typeface="+mj-lt"/>
              </a:rPr>
              <a:t>U</a:t>
            </a:r>
            <a:r>
              <a:rPr lang="en-US" sz="3600" dirty="0">
                <a:solidFill>
                  <a:srgbClr val="FFFFFF"/>
                </a:solidFill>
                <a:latin typeface="+mj-lt"/>
                <a:ea typeface="Arial"/>
                <a:cs typeface="Arial"/>
                <a:sym typeface="Arial"/>
              </a:rPr>
              <a:t>ND </a:t>
            </a:r>
            <a:r>
              <a:rPr lang="en-US" sz="3600" dirty="0">
                <a:solidFill>
                  <a:srgbClr val="7CB7ED"/>
                </a:solidFill>
                <a:latin typeface="+mj-lt"/>
              </a:rPr>
              <a:t>MEERES-</a:t>
            </a:r>
            <a:r>
              <a:rPr lang="en-US" sz="3600" dirty="0">
                <a:solidFill>
                  <a:srgbClr val="FFFFFF"/>
                </a:solidFill>
                <a:latin typeface="+mj-lt"/>
              </a:rPr>
              <a:t>ÖKOSYSTEME.</a:t>
            </a:r>
          </a:p>
          <a:p>
            <a:pPr marL="0" marR="0" lvl="0" indent="0" algn="ctr" rtl="0">
              <a:lnSpc>
                <a:spcPct val="152777"/>
              </a:lnSpc>
              <a:spcBef>
                <a:spcPts val="0"/>
              </a:spcBef>
              <a:spcAft>
                <a:spcPts val="0"/>
              </a:spcAft>
              <a:buNone/>
            </a:pPr>
            <a:r>
              <a:rPr lang="en-US" sz="3600" dirty="0">
                <a:solidFill>
                  <a:srgbClr val="FFFFFF"/>
                </a:solidFill>
                <a:latin typeface="+mj-lt"/>
                <a:ea typeface="Arial"/>
                <a:cs typeface="Arial"/>
                <a:sym typeface="Arial"/>
              </a:rPr>
              <a:t> </a:t>
            </a:r>
            <a:r>
              <a:rPr lang="en-US" sz="3600" dirty="0">
                <a:solidFill>
                  <a:srgbClr val="FFFFFF"/>
                </a:solidFill>
                <a:latin typeface="+mj-lt"/>
              </a:rPr>
              <a:t>WIR</a:t>
            </a:r>
            <a:r>
              <a:rPr lang="en-US" sz="3600" dirty="0">
                <a:solidFill>
                  <a:srgbClr val="FFFFFF"/>
                </a:solidFill>
                <a:latin typeface="+mj-lt"/>
                <a:ea typeface="Arial"/>
                <a:cs typeface="Arial"/>
                <a:sym typeface="Arial"/>
              </a:rPr>
              <a:t> </a:t>
            </a:r>
            <a:r>
              <a:rPr lang="en-US" sz="3600" dirty="0">
                <a:solidFill>
                  <a:srgbClr val="FFFFFF"/>
                </a:solidFill>
                <a:latin typeface="+mj-lt"/>
              </a:rPr>
              <a:t>ZERSTÖREN BEIDE.</a:t>
            </a:r>
            <a:r>
              <a:rPr lang="en-US" sz="3600" dirty="0">
                <a:solidFill>
                  <a:srgbClr val="FFFFFF"/>
                </a:solidFill>
                <a:latin typeface="+mj-lt"/>
                <a:ea typeface="Arial"/>
                <a:cs typeface="Arial"/>
                <a:sym typeface="Arial"/>
              </a:rPr>
              <a:t> </a:t>
            </a:r>
            <a:endParaRPr sz="2400" dirty="0">
              <a:solidFill>
                <a:srgbClr val="FFFFFF"/>
              </a:solidFill>
              <a:latin typeface="+mj-lt"/>
              <a:ea typeface="Arial"/>
              <a:cs typeface="Arial"/>
              <a:sym typeface="Arial"/>
            </a:endParaRPr>
          </a:p>
        </p:txBody>
      </p:sp>
      <p:sp>
        <p:nvSpPr>
          <p:cNvPr id="1627" name="Google Shape;1627;p26"/>
          <p:cNvSpPr/>
          <p:nvPr/>
        </p:nvSpPr>
        <p:spPr>
          <a:xfrm>
            <a:off x="7696200" y="1680884"/>
            <a:ext cx="2197100" cy="37651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1E1"/>
        </a:solidFill>
        <a:effectLst/>
      </p:bgPr>
    </p:bg>
    <p:spTree>
      <p:nvGrpSpPr>
        <p:cNvPr id="1" name="Shape 1347"/>
        <p:cNvGrpSpPr/>
        <p:nvPr/>
      </p:nvGrpSpPr>
      <p:grpSpPr>
        <a:xfrm>
          <a:off x="0" y="0"/>
          <a:ext cx="0" cy="0"/>
          <a:chOff x="0" y="0"/>
          <a:chExt cx="0" cy="0"/>
        </a:xfrm>
      </p:grpSpPr>
      <p:pic>
        <p:nvPicPr>
          <p:cNvPr id="1348" name="Google Shape;1348;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832850" y="5516563"/>
            <a:ext cx="2837406" cy="949570"/>
          </a:xfrm>
          <a:prstGeom prst="rect">
            <a:avLst/>
          </a:prstGeom>
          <a:noFill/>
          <a:ln>
            <a:noFill/>
          </a:ln>
        </p:spPr>
      </p:pic>
      <p:sp>
        <p:nvSpPr>
          <p:cNvPr id="1349" name="Google Shape;1349;p4"/>
          <p:cNvSpPr txBox="1"/>
          <p:nvPr/>
        </p:nvSpPr>
        <p:spPr>
          <a:xfrm>
            <a:off x="1020361" y="-81575"/>
            <a:ext cx="10165603" cy="1277253"/>
          </a:xfrm>
          <a:prstGeom prst="rect">
            <a:avLst/>
          </a:prstGeom>
          <a:noFill/>
          <a:ln>
            <a:noFill/>
          </a:ln>
        </p:spPr>
        <p:txBody>
          <a:bodyPr spcFirstLastPara="1" wrap="square" lIns="0" tIns="0" rIns="91425" bIns="45700" anchor="ctr" anchorCtr="0">
            <a:spAutoFit/>
          </a:bodyPr>
          <a:lstStyle/>
          <a:p>
            <a:pPr marL="0" marR="0" lvl="0" indent="0" algn="ctr" rtl="0">
              <a:lnSpc>
                <a:spcPct val="200000"/>
              </a:lnSpc>
              <a:spcBef>
                <a:spcPts val="0"/>
              </a:spcBef>
              <a:spcAft>
                <a:spcPts val="0"/>
              </a:spcAft>
              <a:buNone/>
            </a:pPr>
            <a:r>
              <a:rPr lang="en-US" sz="4000" dirty="0">
                <a:solidFill>
                  <a:srgbClr val="000000"/>
                </a:solidFill>
                <a:latin typeface="FUCXED CAPS" pitchFamily="50" charset="0"/>
                <a:sym typeface="Arial"/>
              </a:rPr>
              <a:t>WER IST EXTINCTION REBELLION?</a:t>
            </a:r>
            <a:endParaRPr sz="4000" dirty="0">
              <a:solidFill>
                <a:srgbClr val="000000"/>
              </a:solidFill>
              <a:latin typeface="FUCXED CAPS" pitchFamily="50" charset="0"/>
              <a:sym typeface="Arial"/>
            </a:endParaRPr>
          </a:p>
        </p:txBody>
      </p:sp>
      <p:sp>
        <p:nvSpPr>
          <p:cNvPr id="1350" name="Google Shape;1350;p4"/>
          <p:cNvSpPr txBox="1"/>
          <p:nvPr/>
        </p:nvSpPr>
        <p:spPr>
          <a:xfrm>
            <a:off x="2347255" y="1759396"/>
            <a:ext cx="8154058" cy="1277253"/>
          </a:xfrm>
          <a:prstGeom prst="rect">
            <a:avLst/>
          </a:prstGeom>
          <a:noFill/>
          <a:ln>
            <a:noFill/>
          </a:ln>
        </p:spPr>
        <p:txBody>
          <a:bodyPr spcFirstLastPara="1" wrap="square" lIns="0" tIns="0" rIns="91425" bIns="45700" anchor="ctr" anchorCtr="0">
            <a:spAutoFit/>
          </a:bodyPr>
          <a:lstStyle/>
          <a:p>
            <a:pPr marL="0" marR="0" lvl="0" indent="0" algn="ctr" rtl="0">
              <a:spcBef>
                <a:spcPts val="0"/>
              </a:spcBef>
              <a:spcAft>
                <a:spcPts val="0"/>
              </a:spcAft>
              <a:buNone/>
            </a:pPr>
            <a:r>
              <a:rPr lang="en-US" sz="4000" b="1" dirty="0">
                <a:solidFill>
                  <a:srgbClr val="000000"/>
                </a:solidFill>
                <a:latin typeface="+mn-lt"/>
                <a:ea typeface="Twentieth Century"/>
                <a:cs typeface="Twentieth Century"/>
                <a:sym typeface="Twentieth Century"/>
              </a:rPr>
              <a:t>XR </a:t>
            </a:r>
            <a:r>
              <a:rPr lang="en-US" sz="4000" b="1" dirty="0" err="1">
                <a:solidFill>
                  <a:srgbClr val="000000"/>
                </a:solidFill>
                <a:latin typeface="+mn-lt"/>
                <a:ea typeface="Twentieth Century"/>
                <a:cs typeface="Twentieth Century"/>
                <a:sym typeface="Twentieth Century"/>
              </a:rPr>
              <a:t>ist</a:t>
            </a:r>
            <a:r>
              <a:rPr lang="en-US" sz="4000" b="1" dirty="0">
                <a:solidFill>
                  <a:srgbClr val="000000"/>
                </a:solidFill>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eine</a:t>
            </a:r>
            <a:r>
              <a:rPr lang="en-US" sz="4000" b="1" dirty="0">
                <a:solidFill>
                  <a:srgbClr val="000000"/>
                </a:solidFill>
                <a:latin typeface="+mn-lt"/>
                <a:ea typeface="Twentieth Century"/>
                <a:cs typeface="Twentieth Century"/>
                <a:sym typeface="Twentieth Century"/>
              </a:rPr>
              <a:t> </a:t>
            </a:r>
            <a:r>
              <a:rPr lang="en-US" sz="4000" u="sng" dirty="0">
                <a:solidFill>
                  <a:srgbClr val="00B050"/>
                </a:solidFill>
                <a:latin typeface="+mn-lt"/>
              </a:rPr>
              <a:t>GEWALTFREIE</a:t>
            </a:r>
            <a:r>
              <a:rPr lang="en-US" sz="4000" b="1" dirty="0">
                <a:solidFill>
                  <a:srgbClr val="00B050"/>
                </a:solidFill>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Organisation</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für</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direkte</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Aktion</a:t>
            </a:r>
            <a:r>
              <a:rPr lang="en-US" sz="4000" b="1" dirty="0">
                <a:latin typeface="+mn-lt"/>
                <a:ea typeface="Twentieth Century"/>
                <a:cs typeface="Twentieth Century"/>
                <a:sym typeface="Twentieth Century"/>
              </a:rPr>
              <a:t> und </a:t>
            </a:r>
            <a:r>
              <a:rPr lang="en-US" sz="4000" b="1" dirty="0" err="1">
                <a:latin typeface="+mn-lt"/>
                <a:ea typeface="Twentieth Century"/>
                <a:cs typeface="Twentieth Century"/>
                <a:sym typeface="Twentieth Century"/>
              </a:rPr>
              <a:t>zivilen</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Ungehorsam</a:t>
            </a:r>
            <a:r>
              <a:rPr lang="en-US" sz="4000" b="1" dirty="0">
                <a:latin typeface="+mn-lt"/>
                <a:ea typeface="Twentieth Century"/>
                <a:cs typeface="Twentieth Century"/>
                <a:sym typeface="Twentieth Century"/>
              </a:rPr>
              <a:t>.</a:t>
            </a:r>
            <a:endParaRPr sz="4000" b="1" dirty="0">
              <a:solidFill>
                <a:srgbClr val="000000"/>
              </a:solidFill>
              <a:latin typeface="+mn-lt"/>
              <a:ea typeface="Twentieth Century"/>
              <a:cs typeface="Twentieth Century"/>
              <a:sym typeface="Twentieth Century"/>
            </a:endParaRPr>
          </a:p>
        </p:txBody>
      </p:sp>
      <p:sp>
        <p:nvSpPr>
          <p:cNvPr id="1351" name="Google Shape;1351;p4"/>
          <p:cNvSpPr txBox="1"/>
          <p:nvPr/>
        </p:nvSpPr>
        <p:spPr>
          <a:xfrm>
            <a:off x="3694257" y="3461686"/>
            <a:ext cx="7437569" cy="1892806"/>
          </a:xfrm>
          <a:prstGeom prst="rect">
            <a:avLst/>
          </a:prstGeom>
          <a:noFill/>
          <a:ln>
            <a:noFill/>
          </a:ln>
        </p:spPr>
        <p:txBody>
          <a:bodyPr spcFirstLastPara="1" wrap="square" lIns="0" tIns="0" rIns="91425" bIns="45700" anchor="ctr" anchorCtr="0">
            <a:spAutoFit/>
          </a:bodyPr>
          <a:lstStyle/>
          <a:p>
            <a:pPr marL="0" marR="0" lvl="0" indent="0" algn="ctr" rtl="0">
              <a:spcBef>
                <a:spcPts val="0"/>
              </a:spcBef>
              <a:spcAft>
                <a:spcPts val="0"/>
              </a:spcAft>
              <a:buNone/>
            </a:pPr>
            <a:r>
              <a:rPr lang="en-US" sz="4000" b="1" dirty="0" err="1">
                <a:latin typeface="+mn-lt"/>
                <a:ea typeface="Twentieth Century"/>
                <a:cs typeface="Twentieth Century"/>
                <a:sym typeface="Twentieth Century"/>
              </a:rPr>
              <a:t>Wir</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wollen</a:t>
            </a:r>
            <a:r>
              <a:rPr lang="en-US" sz="4000" b="1" dirty="0">
                <a:latin typeface="+mn-lt"/>
                <a:ea typeface="Twentieth Century"/>
                <a:cs typeface="Twentieth Century"/>
                <a:sym typeface="Twentieth Century"/>
              </a:rPr>
              <a:t> die </a:t>
            </a:r>
            <a:r>
              <a:rPr lang="en-US" sz="4000" b="1" dirty="0" err="1">
                <a:latin typeface="+mn-lt"/>
                <a:ea typeface="Twentieth Century"/>
                <a:cs typeface="Twentieth Century"/>
                <a:sym typeface="Twentieth Century"/>
              </a:rPr>
              <a:t>Regierungen</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zwingen</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wirksam</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gegen</a:t>
            </a:r>
            <a:r>
              <a:rPr lang="en-US" sz="4000" b="1" dirty="0">
                <a:latin typeface="+mn-lt"/>
                <a:ea typeface="Twentieth Century"/>
                <a:cs typeface="Twentieth Century"/>
                <a:sym typeface="Twentieth Century"/>
              </a:rPr>
              <a:t> </a:t>
            </a:r>
            <a:r>
              <a:rPr lang="en-US" sz="4000" b="1" dirty="0" smtClean="0">
                <a:latin typeface="+mn-lt"/>
                <a:ea typeface="Twentieth Century"/>
                <a:cs typeface="Twentieth Century"/>
                <a:sym typeface="Twentieth Century"/>
              </a:rPr>
              <a:t>die </a:t>
            </a:r>
            <a:r>
              <a:rPr lang="en-US" sz="4000" b="1" dirty="0" err="1" smtClean="0">
                <a:latin typeface="+mn-lt"/>
                <a:ea typeface="Twentieth Century"/>
                <a:cs typeface="Twentieth Century"/>
                <a:sym typeface="Twentieth Century"/>
              </a:rPr>
              <a:t>Klima</a:t>
            </a:r>
            <a:r>
              <a:rPr lang="en-US" sz="4000" b="1" dirty="0" smtClean="0">
                <a:latin typeface="+mn-lt"/>
                <a:ea typeface="Twentieth Century"/>
                <a:cs typeface="Twentieth Century"/>
                <a:sym typeface="Twentieth Century"/>
              </a:rPr>
              <a:t>- </a:t>
            </a:r>
            <a:r>
              <a:rPr lang="en-US" sz="4000" b="1" dirty="0">
                <a:latin typeface="+mn-lt"/>
                <a:ea typeface="Twentieth Century"/>
                <a:cs typeface="Twentieth Century"/>
                <a:sym typeface="Twentieth Century"/>
              </a:rPr>
              <a:t>und </a:t>
            </a:r>
            <a:r>
              <a:rPr lang="en-US" sz="4000" b="1" dirty="0" err="1">
                <a:latin typeface="+mn-lt"/>
                <a:ea typeface="Twentieth Century"/>
                <a:cs typeface="Twentieth Century"/>
                <a:sym typeface="Twentieth Century"/>
              </a:rPr>
              <a:t>Umweltkrise</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zu</a:t>
            </a:r>
            <a:r>
              <a:rPr lang="en-US" sz="4000" b="1" dirty="0">
                <a:latin typeface="+mn-lt"/>
                <a:ea typeface="Twentieth Century"/>
                <a:cs typeface="Twentieth Century"/>
                <a:sym typeface="Twentieth Century"/>
              </a:rPr>
              <a:t> </a:t>
            </a:r>
            <a:r>
              <a:rPr lang="en-US" sz="4000" b="1" dirty="0" err="1">
                <a:latin typeface="+mn-lt"/>
                <a:ea typeface="Twentieth Century"/>
                <a:cs typeface="Twentieth Century"/>
                <a:sym typeface="Twentieth Century"/>
              </a:rPr>
              <a:t>handeln</a:t>
            </a:r>
            <a:r>
              <a:rPr lang="en-US" sz="4000" b="1" dirty="0">
                <a:latin typeface="+mn-lt"/>
                <a:ea typeface="Twentieth Century"/>
                <a:cs typeface="Twentieth Century"/>
                <a:sym typeface="Twentieth Century"/>
              </a:rPr>
              <a:t>.</a:t>
            </a:r>
            <a:endParaRPr sz="4000" b="1" dirty="0">
              <a:solidFill>
                <a:srgbClr val="000000"/>
              </a:solidFill>
              <a:latin typeface="+mn-lt"/>
              <a:ea typeface="Twentieth Century"/>
              <a:cs typeface="Twentieth Century"/>
              <a:sym typeface="Twentieth Century"/>
            </a:endParaRPr>
          </a:p>
        </p:txBody>
      </p:sp>
      <p:pic>
        <p:nvPicPr>
          <p:cNvPr id="1352" name="Google Shape;1352;p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72814" y="3472370"/>
            <a:ext cx="3421443" cy="2993763"/>
          </a:xfrm>
          <a:prstGeom prst="rect">
            <a:avLst/>
          </a:prstGeom>
          <a:noFill/>
          <a:ln>
            <a:noFill/>
          </a:ln>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0"/>
                                        </p:tgtEl>
                                        <p:attrNameLst>
                                          <p:attrName>style.visibility</p:attrName>
                                        </p:attrNameLst>
                                      </p:cBhvr>
                                      <p:to>
                                        <p:strVal val="visible"/>
                                      </p:to>
                                    </p:set>
                                    <p:animEffect transition="in" filter="fade">
                                      <p:cBhvr>
                                        <p:cTn id="7" dur="500"/>
                                        <p:tgtEl>
                                          <p:spTgt spid="1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1"/>
                                        </p:tgtEl>
                                        <p:attrNameLst>
                                          <p:attrName>style.visibility</p:attrName>
                                        </p:attrNameLst>
                                      </p:cBhvr>
                                      <p:to>
                                        <p:strVal val="visible"/>
                                      </p:to>
                                    </p:set>
                                    <p:animEffect transition="in" filter="fade">
                                      <p:cBhvr>
                                        <p:cTn id="12" dur="500"/>
                                        <p:tgtEl>
                                          <p:spTgt spid="1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C41E3-EB1D-4CD5-9239-2FA8B69B9777}"/>
              </a:ext>
            </a:extLst>
          </p:cNvPr>
          <p:cNvSpPr>
            <a:spLocks noGrp="1"/>
          </p:cNvSpPr>
          <p:nvPr>
            <p:ph type="title"/>
          </p:nvPr>
        </p:nvSpPr>
        <p:spPr/>
        <p:txBody>
          <a:bodyPr>
            <a:normAutofit fontScale="90000"/>
          </a:bodyPr>
          <a:lstStyle/>
          <a:p>
            <a:endParaRPr lang="de-DE"/>
          </a:p>
        </p:txBody>
      </p:sp>
      <p:sp>
        <p:nvSpPr>
          <p:cNvPr id="3" name="Rechteck 2">
            <a:extLst>
              <a:ext uri="{FF2B5EF4-FFF2-40B4-BE49-F238E27FC236}">
                <a16:creationId xmlns:a16="http://schemas.microsoft.com/office/drawing/2014/main" id="{95FB0436-8DE6-4A54-A84B-A8D270AAD1F6}"/>
              </a:ext>
            </a:extLst>
          </p:cNvPr>
          <p:cNvSpPr/>
          <p:nvPr/>
        </p:nvSpPr>
        <p:spPr>
          <a:xfrm>
            <a:off x="3571110" y="3275112"/>
            <a:ext cx="5049780" cy="307777"/>
          </a:xfrm>
          <a:prstGeom prst="rect">
            <a:avLst/>
          </a:prstGeom>
        </p:spPr>
        <p:txBody>
          <a:bodyPr wrap="none">
            <a:spAutoFit/>
          </a:bodyPr>
          <a:lstStyle/>
          <a:p>
            <a:r>
              <a:rPr lang="de-DE" dirty="0"/>
              <a:t>The Great </a:t>
            </a:r>
            <a:r>
              <a:rPr lang="de-DE" dirty="0" err="1"/>
              <a:t>Acceleration</a:t>
            </a:r>
            <a:r>
              <a:rPr lang="de-DE" dirty="0"/>
              <a:t>. Grafik von Félix </a:t>
            </a:r>
            <a:r>
              <a:rPr lang="de-DE" dirty="0" err="1"/>
              <a:t>Pharand-Deschênes</a:t>
            </a:r>
            <a:endParaRPr lang="de-DE" dirty="0"/>
          </a:p>
        </p:txBody>
      </p:sp>
      <p:pic>
        <p:nvPicPr>
          <p:cNvPr id="5" name="Grafik 4">
            <a:extLst>
              <a:ext uri="{FF2B5EF4-FFF2-40B4-BE49-F238E27FC236}">
                <a16:creationId xmlns:a16="http://schemas.microsoft.com/office/drawing/2014/main" id="{F14929B4-18E0-4139-8C49-DBC69D5D85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6812" y="-20579"/>
            <a:ext cx="9858375" cy="6878579"/>
          </a:xfrm>
          <a:prstGeom prst="rect">
            <a:avLst/>
          </a:prstGeom>
        </p:spPr>
      </p:pic>
    </p:spTree>
    <p:extLst>
      <p:ext uri="{BB962C8B-B14F-4D97-AF65-F5344CB8AC3E}">
        <p14:creationId xmlns:p14="http://schemas.microsoft.com/office/powerpoint/2010/main" val="1981066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Shape 1632"/>
        <p:cNvGrpSpPr/>
        <p:nvPr/>
      </p:nvGrpSpPr>
      <p:grpSpPr>
        <a:xfrm>
          <a:off x="0" y="0"/>
          <a:ext cx="0" cy="0"/>
          <a:chOff x="0" y="0"/>
          <a:chExt cx="0" cy="0"/>
        </a:xfrm>
      </p:grpSpPr>
      <p:pic>
        <p:nvPicPr>
          <p:cNvPr id="1633" name="Google Shape;1633;p27" descr="Related 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603"/>
            <a:ext cx="12191999" cy="6866603"/>
          </a:xfrm>
          <a:prstGeom prst="rect">
            <a:avLst/>
          </a:prstGeom>
          <a:noFill/>
          <a:ln>
            <a:noFill/>
          </a:ln>
        </p:spPr>
      </p:pic>
      <p:sp>
        <p:nvSpPr>
          <p:cNvPr id="1634" name="Google Shape;1634;p27"/>
          <p:cNvSpPr txBox="1"/>
          <p:nvPr/>
        </p:nvSpPr>
        <p:spPr>
          <a:xfrm>
            <a:off x="1" y="-80739"/>
            <a:ext cx="12191999" cy="707205"/>
          </a:xfrm>
          <a:prstGeom prst="rect">
            <a:avLst/>
          </a:prstGeom>
          <a:solidFill>
            <a:srgbClr val="ABCCEB">
              <a:alpha val="84705"/>
            </a:srgbClr>
          </a:solidFill>
          <a:ln>
            <a:noFill/>
          </a:ln>
        </p:spPr>
        <p:txBody>
          <a:bodyPr spcFirstLastPara="1" wrap="square" lIns="0" tIns="45700" rIns="91425" bIns="45700" anchor="ctr" anchorCtr="0">
            <a:spAutoFit/>
          </a:bodyPr>
          <a:lstStyle/>
          <a:p>
            <a:pPr marL="0" marR="0" lvl="0" indent="0" algn="ctr" rtl="0">
              <a:lnSpc>
                <a:spcPct val="111111"/>
              </a:lnSpc>
              <a:spcBef>
                <a:spcPts val="0"/>
              </a:spcBef>
              <a:spcAft>
                <a:spcPts val="0"/>
              </a:spcAft>
              <a:buNone/>
            </a:pPr>
            <a:r>
              <a:rPr lang="en-US" sz="3600" dirty="0">
                <a:solidFill>
                  <a:srgbClr val="385623"/>
                </a:solidFill>
                <a:latin typeface="+mj-lt"/>
              </a:rPr>
              <a:t>INTENSIV-LANDWIRTSCHAFT HAT DIE WILDNIS VERDRÄNGT</a:t>
            </a:r>
            <a:endParaRPr dirty="0">
              <a:latin typeface="+mj-lt"/>
            </a:endParaRPr>
          </a:p>
        </p:txBody>
      </p:sp>
    </p:spTree>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Google Shape;1640;p28" descr="Image result for deforestation"/>
          <p:cNvPicPr preferRelativeResize="0"/>
          <p:nvPr/>
        </p:nvPicPr>
        <p:blipFill rotWithShape="1">
          <a:blip r:embed="rId3">
            <a:alphaModFix/>
          </a:blip>
          <a:srcRect/>
          <a:stretch/>
        </p:blipFill>
        <p:spPr>
          <a:xfrm>
            <a:off x="0" y="0"/>
            <a:ext cx="12192000" cy="6866851"/>
          </a:xfrm>
          <a:prstGeom prst="rect">
            <a:avLst/>
          </a:prstGeom>
          <a:noFill/>
          <a:ln>
            <a:noFill/>
          </a:ln>
        </p:spPr>
      </p:pic>
      <p:sp>
        <p:nvSpPr>
          <p:cNvPr id="1641" name="Google Shape;1641;p28"/>
          <p:cNvSpPr txBox="1"/>
          <p:nvPr/>
        </p:nvSpPr>
        <p:spPr>
          <a:xfrm>
            <a:off x="0" y="-121936"/>
            <a:ext cx="12191999" cy="1323399"/>
          </a:xfrm>
          <a:prstGeom prst="rect">
            <a:avLst/>
          </a:prstGeom>
          <a:solidFill>
            <a:srgbClr val="ABCCEB">
              <a:alpha val="78823"/>
            </a:srgbClr>
          </a:solidFill>
          <a:ln>
            <a:noFill/>
          </a:ln>
        </p:spPr>
        <p:txBody>
          <a:bodyPr spcFirstLastPara="1" wrap="square" lIns="0" tIns="45700" rIns="91425" bIns="45700" anchor="ctr" anchorCtr="0">
            <a:spAutoFit/>
          </a:bodyPr>
          <a:lstStyle/>
          <a:p>
            <a:pPr marL="0" marR="0" lvl="0" indent="0" algn="ctr" rtl="0">
              <a:lnSpc>
                <a:spcPct val="125000"/>
              </a:lnSpc>
              <a:spcBef>
                <a:spcPts val="0"/>
              </a:spcBef>
              <a:spcAft>
                <a:spcPts val="0"/>
              </a:spcAft>
              <a:buNone/>
            </a:pPr>
            <a:r>
              <a:rPr lang="en-US" sz="3200" dirty="0">
                <a:solidFill>
                  <a:srgbClr val="833C0B"/>
                </a:solidFill>
                <a:latin typeface="+mj-lt"/>
                <a:ea typeface="Arial"/>
                <a:cs typeface="Arial"/>
                <a:sym typeface="Arial"/>
              </a:rPr>
              <a:t>ENTWALDUNG </a:t>
            </a:r>
            <a:r>
              <a:rPr lang="en-US" sz="3200" dirty="0">
                <a:latin typeface="+mj-lt"/>
              </a:rPr>
              <a:t>REDUZIERT KOHLENSTOFFABBAU, </a:t>
            </a:r>
            <a:endParaRPr sz="3200" dirty="0">
              <a:latin typeface="+mj-lt"/>
            </a:endParaRPr>
          </a:p>
          <a:p>
            <a:pPr marL="0" marR="0" lvl="0" indent="0" algn="ctr" rtl="0">
              <a:lnSpc>
                <a:spcPct val="125000"/>
              </a:lnSpc>
              <a:spcBef>
                <a:spcPts val="0"/>
              </a:spcBef>
              <a:spcAft>
                <a:spcPts val="0"/>
              </a:spcAft>
              <a:buSzPts val="1100"/>
              <a:buNone/>
            </a:pPr>
            <a:r>
              <a:rPr lang="en-US" sz="3200" dirty="0">
                <a:latin typeface="+mj-lt"/>
              </a:rPr>
              <a:t>BIODIVERSITÄT &amp; FEUCHTIGKEITSREGULIERUNG</a:t>
            </a:r>
            <a:endParaRPr sz="32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pic>
        <p:nvPicPr>
          <p:cNvPr id="1647" name="Google Shape;1647;p29" descr="https://get.pxhere.com/photo/landscape-sand-sky-desert-dune-savanna-plain-australia-geology-ecosystem-pinnacles-sahara-wadi-steppe-erg-west-australia-aeolian-landform-singing-sand-ecoregion-arabian-camel-shrubland-nambung-national-park-753594.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 y="8021"/>
            <a:ext cx="12211050" cy="6858000"/>
          </a:xfrm>
          <a:prstGeom prst="rect">
            <a:avLst/>
          </a:prstGeom>
          <a:noFill/>
          <a:ln>
            <a:noFill/>
          </a:ln>
        </p:spPr>
      </p:pic>
      <p:sp>
        <p:nvSpPr>
          <p:cNvPr id="1648" name="Google Shape;1648;p29"/>
          <p:cNvSpPr txBox="1"/>
          <p:nvPr/>
        </p:nvSpPr>
        <p:spPr>
          <a:xfrm>
            <a:off x="0" y="-61810"/>
            <a:ext cx="12191999" cy="707846"/>
          </a:xfrm>
          <a:prstGeom prst="rect">
            <a:avLst/>
          </a:prstGeom>
          <a:solidFill>
            <a:srgbClr val="ABCCEB">
              <a:alpha val="78823"/>
            </a:srgbClr>
          </a:solidFill>
          <a:ln>
            <a:noFill/>
          </a:ln>
        </p:spPr>
        <p:txBody>
          <a:bodyPr spcFirstLastPara="1" wrap="square" lIns="0" tIns="45700" rIns="91425" bIns="45700" anchor="ctr" anchorCtr="0">
            <a:spAutoFit/>
          </a:bodyPr>
          <a:lstStyle/>
          <a:p>
            <a:pPr marL="0" marR="0" lvl="0" indent="0" algn="ctr" rtl="0">
              <a:lnSpc>
                <a:spcPct val="125000"/>
              </a:lnSpc>
              <a:spcBef>
                <a:spcPts val="0"/>
              </a:spcBef>
              <a:spcAft>
                <a:spcPts val="0"/>
              </a:spcAft>
              <a:buNone/>
            </a:pPr>
            <a:r>
              <a:rPr lang="en-US" sz="3200" dirty="0">
                <a:latin typeface="+mj-lt"/>
              </a:rPr>
              <a:t>DIESE PROZESSE FÜHREN ZU</a:t>
            </a:r>
            <a:r>
              <a:rPr lang="en-US" sz="3200" dirty="0">
                <a:solidFill>
                  <a:srgbClr val="000000"/>
                </a:solidFill>
                <a:latin typeface="+mj-lt"/>
                <a:ea typeface="Arial"/>
                <a:cs typeface="Arial"/>
                <a:sym typeface="Arial"/>
              </a:rPr>
              <a:t> </a:t>
            </a:r>
            <a:r>
              <a:rPr lang="en-US" sz="3200" dirty="0">
                <a:solidFill>
                  <a:srgbClr val="5D421F"/>
                </a:solidFill>
                <a:latin typeface="+mj-lt"/>
                <a:ea typeface="Arial"/>
                <a:cs typeface="Arial"/>
                <a:sym typeface="Arial"/>
              </a:rPr>
              <a:t>VERSTEPPUNG UND WÜSTENBILDUNG</a:t>
            </a:r>
            <a:endParaRPr sz="3200" dirty="0">
              <a:solidFill>
                <a:srgbClr val="5D421F"/>
              </a:solidFill>
              <a:latin typeface="+mj-lt"/>
              <a:ea typeface="Arial"/>
              <a:cs typeface="Arial"/>
              <a:sym typeface="Arial"/>
            </a:endParaRPr>
          </a:p>
        </p:txBody>
      </p:sp>
      <p:pic>
        <p:nvPicPr>
          <p:cNvPr id="1649" name="Google Shape;1649;p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41021" y="5913438"/>
            <a:ext cx="1574754" cy="527009"/>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pic>
        <p:nvPicPr>
          <p:cNvPr id="1655" name="Google Shape;1655;p30" descr="https://upload.wikimedia.org/wikipedia/commons/thumb/e/e0/Clouds_over_the_Atlantic_Ocean.jpg/1200px-Clouds_over_the_Atlantic_Ocea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76200"/>
            <a:ext cx="12192000" cy="6934200"/>
          </a:xfrm>
          <a:prstGeom prst="rect">
            <a:avLst/>
          </a:prstGeom>
          <a:noFill/>
          <a:ln>
            <a:noFill/>
          </a:ln>
        </p:spPr>
      </p:pic>
      <p:pic>
        <p:nvPicPr>
          <p:cNvPr id="1656" name="Google Shape;1656;p3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174767" y="2447521"/>
            <a:ext cx="1574754" cy="527009"/>
          </a:xfrm>
          <a:prstGeom prst="rect">
            <a:avLst/>
          </a:prstGeom>
          <a:noFill/>
          <a:ln>
            <a:noFill/>
          </a:ln>
        </p:spPr>
      </p:pic>
      <p:sp>
        <p:nvSpPr>
          <p:cNvPr id="1657" name="Google Shape;1657;p30"/>
          <p:cNvSpPr txBox="1"/>
          <p:nvPr/>
        </p:nvSpPr>
        <p:spPr>
          <a:xfrm>
            <a:off x="2278738" y="4251251"/>
            <a:ext cx="7649029" cy="1323439"/>
          </a:xfrm>
          <a:prstGeom prst="rect">
            <a:avLst/>
          </a:prstGeom>
          <a:noFill/>
          <a:ln>
            <a:noFill/>
          </a:ln>
          <a:effectLst>
            <a:reflection stA="50000" endA="300" endPos="90000" sy="-100000" algn="bl" rotWithShape="0"/>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FFFF"/>
                </a:solidFill>
                <a:latin typeface="Tw Cen MT Condensed Extra Bold" panose="020B0803020202020204" pitchFamily="34" charset="0"/>
                <a:ea typeface="Twentieth Century"/>
                <a:cs typeface="Twentieth Century"/>
                <a:sym typeface="Twentieth Century"/>
              </a:rPr>
              <a:t>Die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Ozeane</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sind</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eine</a:t>
            </a:r>
            <a:r>
              <a:rPr lang="en-US" sz="4000" b="1" dirty="0">
                <a:solidFill>
                  <a:srgbClr val="FFFFFF"/>
                </a:solidFill>
                <a:latin typeface="Tw Cen MT Condensed Extra Bold" panose="020B0803020202020204" pitchFamily="34" charset="0"/>
                <a:ea typeface="Twentieth Century"/>
                <a:cs typeface="Twentieth Century"/>
                <a:sym typeface="Twentieth Century"/>
              </a:rPr>
              <a:t> CO2-Senke und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ernähren</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viele</a:t>
            </a:r>
            <a:r>
              <a:rPr lang="en-US" sz="4000" b="1" dirty="0">
                <a:solidFill>
                  <a:srgbClr val="FFFFFF"/>
                </a:solidFill>
                <a:latin typeface="Tw Cen MT Condensed Extra Bold" panose="020B0803020202020204" pitchFamily="34" charset="0"/>
                <a:ea typeface="Twentieth Century"/>
                <a:cs typeface="Twentieth Century"/>
                <a:sym typeface="Twentieth Century"/>
              </a:rPr>
              <a:t> Menschen</a:t>
            </a:r>
            <a:endParaRPr sz="4000" b="1" dirty="0">
              <a:solidFill>
                <a:srgbClr val="FFFFFF"/>
              </a:solidFill>
              <a:latin typeface="Tw Cen MT Condensed Extra Bold" panose="020B0803020202020204" pitchFamily="34" charset="0"/>
              <a:ea typeface="Twentieth Century"/>
              <a:cs typeface="Twentieth Century"/>
              <a:sym typeface="Twentieth Century"/>
            </a:endParaRPr>
          </a:p>
        </p:txBody>
      </p:sp>
      <p:sp>
        <p:nvSpPr>
          <p:cNvPr id="1658" name="Google Shape;1658;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Font typeface="Arial"/>
              <a:buNone/>
            </a:pPr>
            <a:r>
              <a:rPr lang="en-US" dirty="0">
                <a:solidFill>
                  <a:schemeClr val="lt1"/>
                </a:solidFill>
                <a:latin typeface="+mj-lt"/>
              </a:rPr>
              <a:t>UNSER ÜBERLEBEN HÄNGT VON DEN OZEANEN AB</a:t>
            </a:r>
            <a:endParaRPr dirty="0">
              <a:solidFill>
                <a:schemeClr val="lt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7"/>
                                        </p:tgtEl>
                                        <p:attrNameLst>
                                          <p:attrName>style.visibility</p:attrName>
                                        </p:attrNameLst>
                                      </p:cBhvr>
                                      <p:to>
                                        <p:strVal val="visible"/>
                                      </p:to>
                                    </p:set>
                                    <p:animEffect transition="in" filter="fade">
                                      <p:cBhvr>
                                        <p:cTn id="7" dur="500"/>
                                        <p:tgtEl>
                                          <p:spTgt spid="1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pic>
        <p:nvPicPr>
          <p:cNvPr id="1664" name="Google Shape;1664;p31" descr="https://upload.wikimedia.org/wikipedia/commons/thumb/e/e0/Clouds_over_the_Atlantic_Ocean.jpg/1200px-Clouds_over_the_Atlantic_Ocea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76200"/>
            <a:ext cx="12192000" cy="6934200"/>
          </a:xfrm>
          <a:prstGeom prst="rect">
            <a:avLst/>
          </a:prstGeom>
          <a:noFill/>
          <a:ln>
            <a:noFill/>
          </a:ln>
        </p:spPr>
      </p:pic>
      <p:sp>
        <p:nvSpPr>
          <p:cNvPr id="1666" name="Google Shape;1666;p31"/>
          <p:cNvSpPr txBox="1"/>
          <p:nvPr/>
        </p:nvSpPr>
        <p:spPr>
          <a:xfrm>
            <a:off x="40265" y="4643705"/>
            <a:ext cx="11749520"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FFFF"/>
                </a:solidFill>
                <a:latin typeface="Tw Cen MT Condensed Extra Bold" panose="020B0803020202020204" pitchFamily="34" charset="0"/>
                <a:ea typeface="Twentieth Century"/>
                <a:cs typeface="Twentieth Century"/>
                <a:sym typeface="Twentieth Century"/>
              </a:rPr>
              <a:t>Die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Erwärmung</a:t>
            </a:r>
            <a:r>
              <a:rPr lang="en-US" sz="4000" b="1" dirty="0">
                <a:solidFill>
                  <a:srgbClr val="FFFFFF"/>
                </a:solidFill>
                <a:latin typeface="Tw Cen MT Condensed Extra Bold" panose="020B0803020202020204" pitchFamily="34" charset="0"/>
                <a:ea typeface="Twentieth Century"/>
                <a:cs typeface="Twentieth Century"/>
                <a:sym typeface="Twentieth Century"/>
              </a:rPr>
              <a:t> der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Meere</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reduziert</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gelöstes</a:t>
            </a:r>
            <a:r>
              <a:rPr lang="en-US" sz="4000" b="1" dirty="0">
                <a:solidFill>
                  <a:srgbClr val="FFFFFF"/>
                </a:solidFill>
                <a:latin typeface="Tw Cen MT Condensed Extra Bold" panose="020B0803020202020204" pitchFamily="34" charset="0"/>
                <a:ea typeface="Twentieth Century"/>
                <a:cs typeface="Twentieth Century"/>
                <a:sym typeface="Twentieth Century"/>
              </a:rPr>
              <a:t> O2,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erhöht</a:t>
            </a:r>
            <a:r>
              <a:rPr lang="en-US" sz="4000" b="1" dirty="0">
                <a:solidFill>
                  <a:srgbClr val="FFFFFF"/>
                </a:solidFill>
                <a:latin typeface="Tw Cen MT Condensed Extra Bold" panose="020B0803020202020204" pitchFamily="34" charset="0"/>
                <a:ea typeface="Twentieth Century"/>
                <a:cs typeface="Twentieth Century"/>
                <a:sym typeface="Twentieth Century"/>
              </a:rPr>
              <a:t> den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Säuregehalt</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tötet</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Ökosysteme</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stört</a:t>
            </a:r>
            <a:r>
              <a:rPr lang="en-US" sz="4000" b="1" dirty="0">
                <a:solidFill>
                  <a:srgbClr val="FFFFFF"/>
                </a:solidFill>
                <a:latin typeface="Tw Cen MT Condensed Extra Bold" panose="020B0803020202020204" pitchFamily="34" charset="0"/>
                <a:ea typeface="Twentieth Century"/>
                <a:cs typeface="Twentieth Century"/>
                <a:sym typeface="Twentieth Century"/>
              </a:rPr>
              <a:t> die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Meeresströmungen</a:t>
            </a:r>
            <a:r>
              <a:rPr lang="en-US" sz="4000" b="1" dirty="0">
                <a:solidFill>
                  <a:srgbClr val="FFFFFF"/>
                </a:solidFill>
                <a:latin typeface="Tw Cen MT Condensed Extra Bold" panose="020B0803020202020204" pitchFamily="34" charset="0"/>
                <a:ea typeface="Twentieth Century"/>
                <a:cs typeface="Twentieth Century"/>
                <a:sym typeface="Twentieth Century"/>
              </a:rPr>
              <a:t> und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schmilzt</a:t>
            </a:r>
            <a:r>
              <a:rPr lang="en-US" sz="4000" b="1" dirty="0">
                <a:solidFill>
                  <a:srgbClr val="FFFFFF"/>
                </a:solidFill>
                <a:latin typeface="Tw Cen MT Condensed Extra Bold" panose="020B0803020202020204" pitchFamily="34" charset="0"/>
                <a:ea typeface="Twentieth Century"/>
                <a:cs typeface="Twentieth Century"/>
                <a:sym typeface="Twentieth Century"/>
              </a:rPr>
              <a:t> </a:t>
            </a:r>
            <a:r>
              <a:rPr lang="en-US" sz="4000" b="1" dirty="0" err="1">
                <a:solidFill>
                  <a:srgbClr val="FFFFFF"/>
                </a:solidFill>
                <a:latin typeface="Tw Cen MT Condensed Extra Bold" panose="020B0803020202020204" pitchFamily="34" charset="0"/>
                <a:ea typeface="Twentieth Century"/>
                <a:cs typeface="Twentieth Century"/>
                <a:sym typeface="Twentieth Century"/>
              </a:rPr>
              <a:t>Eiskappen</a:t>
            </a:r>
            <a:r>
              <a:rPr lang="en-US" sz="4000" b="1" dirty="0">
                <a:solidFill>
                  <a:srgbClr val="FFFFFF"/>
                </a:solidFill>
                <a:latin typeface="Tw Cen MT Condensed Extra Bold" panose="020B0803020202020204" pitchFamily="34" charset="0"/>
                <a:ea typeface="Twentieth Century"/>
                <a:cs typeface="Twentieth Century"/>
                <a:sym typeface="Twentieth Century"/>
              </a:rPr>
              <a:t>.</a:t>
            </a:r>
            <a:endParaRPr dirty="0">
              <a:latin typeface="Tw Cen MT Condensed Extra Bold" panose="020B0803020202020204" pitchFamily="34" charset="0"/>
            </a:endParaRPr>
          </a:p>
        </p:txBody>
      </p:sp>
      <p:pic>
        <p:nvPicPr>
          <p:cNvPr id="1667" name="Google Shape;1667;p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174767" y="2447521"/>
            <a:ext cx="1574754" cy="527009"/>
          </a:xfrm>
          <a:prstGeom prst="rect">
            <a:avLst/>
          </a:prstGeom>
          <a:noFill/>
          <a:ln>
            <a:noFill/>
          </a:ln>
        </p:spPr>
      </p:pic>
      <p:pic>
        <p:nvPicPr>
          <p:cNvPr id="2" name="Grafik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94231" y="507273"/>
            <a:ext cx="4803538" cy="3233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blurRad="127000" stA="71000" endPos="25000" dist="50800" dir="5400000" sy="-100000" algn="bl" rotWithShape="0"/>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2"/>
        <p:cNvGrpSpPr/>
        <p:nvPr/>
      </p:nvGrpSpPr>
      <p:grpSpPr>
        <a:xfrm>
          <a:off x="0" y="0"/>
          <a:ext cx="0" cy="0"/>
          <a:chOff x="0" y="0"/>
          <a:chExt cx="0" cy="0"/>
        </a:xfrm>
      </p:grpSpPr>
      <p:pic>
        <p:nvPicPr>
          <p:cNvPr id="1673" name="Google Shape;1673;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579746" y="5505700"/>
            <a:ext cx="3187700" cy="1066800"/>
          </a:xfrm>
          <a:prstGeom prst="rect">
            <a:avLst/>
          </a:prstGeom>
          <a:noFill/>
          <a:ln>
            <a:noFill/>
          </a:ln>
        </p:spPr>
      </p:pic>
      <p:grpSp>
        <p:nvGrpSpPr>
          <p:cNvPr id="1674" name="Google Shape;1674;p32"/>
          <p:cNvGrpSpPr/>
          <p:nvPr/>
        </p:nvGrpSpPr>
        <p:grpSpPr>
          <a:xfrm>
            <a:off x="468068" y="1077913"/>
            <a:ext cx="11255863" cy="5553075"/>
            <a:chOff x="528637" y="1020763"/>
            <a:chExt cx="11255863" cy="5553075"/>
          </a:xfrm>
        </p:grpSpPr>
        <p:pic>
          <p:nvPicPr>
            <p:cNvPr id="1675" name="Google Shape;1675;p32"/>
            <p:cNvPicPr preferRelativeResize="0"/>
            <p:nvPr/>
          </p:nvPicPr>
          <p:blipFill rotWithShape="1">
            <a:blip r:embed="rId4">
              <a:alphaModFix/>
            </a:blip>
            <a:srcRect/>
            <a:stretch/>
          </p:blipFill>
          <p:spPr>
            <a:xfrm>
              <a:off x="528637" y="1020763"/>
              <a:ext cx="4886325" cy="5553075"/>
            </a:xfrm>
            <a:prstGeom prst="rect">
              <a:avLst/>
            </a:prstGeom>
            <a:noFill/>
            <a:ln>
              <a:noFill/>
            </a:ln>
          </p:spPr>
        </p:pic>
        <p:pic>
          <p:nvPicPr>
            <p:cNvPr id="1676" name="Google Shape;1676;p32" descr="graphic showing how one in four species of those assessed by the IUCN Red List are at risk of extinction, including 40% of amphibians and 14% of birds"/>
            <p:cNvPicPr preferRelativeResize="0"/>
            <p:nvPr/>
          </p:nvPicPr>
          <p:blipFill rotWithShape="1">
            <a:blip r:embed="rId5">
              <a:alphaModFix/>
            </a:blip>
            <a:srcRect/>
            <a:stretch/>
          </p:blipFill>
          <p:spPr>
            <a:xfrm>
              <a:off x="5688500" y="1135063"/>
              <a:ext cx="6096000" cy="5305426"/>
            </a:xfrm>
            <a:prstGeom prst="rect">
              <a:avLst/>
            </a:prstGeom>
            <a:noFill/>
            <a:ln>
              <a:noFill/>
            </a:ln>
          </p:spPr>
        </p:pic>
      </p:grpSp>
      <p:sp>
        <p:nvSpPr>
          <p:cNvPr id="1677" name="Google Shape;1677;p32"/>
          <p:cNvSpPr txBox="1"/>
          <p:nvPr/>
        </p:nvSpPr>
        <p:spPr>
          <a:xfrm>
            <a:off x="745879" y="144000"/>
            <a:ext cx="10735817" cy="939897"/>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latin typeface="+mj-lt"/>
              </a:rPr>
              <a:t>DAS SECHSTE MASSENAUSSTERBEN HAT BEGONNEN</a:t>
            </a:r>
            <a:endParaRPr dirty="0">
              <a:latin typeface="+mj-lt"/>
            </a:endParaRPr>
          </a:p>
        </p:txBody>
      </p:sp>
    </p:spTree>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EC6E"/>
        </a:solidFill>
        <a:effectLst/>
      </p:bgPr>
    </p:bg>
    <p:spTree>
      <p:nvGrpSpPr>
        <p:cNvPr id="1" name="Shape 1682"/>
        <p:cNvGrpSpPr/>
        <p:nvPr/>
      </p:nvGrpSpPr>
      <p:grpSpPr>
        <a:xfrm>
          <a:off x="0" y="0"/>
          <a:ext cx="0" cy="0"/>
          <a:chOff x="0" y="0"/>
          <a:chExt cx="0" cy="0"/>
        </a:xfrm>
      </p:grpSpPr>
      <p:pic>
        <p:nvPicPr>
          <p:cNvPr id="1683" name="Google Shape;1683;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890637" y="1590260"/>
            <a:ext cx="8553602" cy="2964426"/>
          </a:xfrm>
          <a:prstGeom prst="rect">
            <a:avLst/>
          </a:prstGeom>
          <a:noFill/>
          <a:ln>
            <a:noFill/>
          </a:ln>
        </p:spPr>
      </p:pic>
      <p:grpSp>
        <p:nvGrpSpPr>
          <p:cNvPr id="1684" name="Google Shape;1684;p33"/>
          <p:cNvGrpSpPr/>
          <p:nvPr/>
        </p:nvGrpSpPr>
        <p:grpSpPr>
          <a:xfrm>
            <a:off x="1279343" y="1115745"/>
            <a:ext cx="9776190" cy="4532243"/>
            <a:chOff x="1351722" y="1590261"/>
            <a:chExt cx="10034604" cy="4134678"/>
          </a:xfrm>
        </p:grpSpPr>
        <p:sp>
          <p:nvSpPr>
            <p:cNvPr id="1685" name="Google Shape;1685;p33"/>
            <p:cNvSpPr/>
            <p:nvPr/>
          </p:nvSpPr>
          <p:spPr>
            <a:xfrm>
              <a:off x="1351722" y="1590261"/>
              <a:ext cx="5017302" cy="413467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sp>
          <p:nvSpPr>
            <p:cNvPr id="1686" name="Google Shape;1686;p33"/>
            <p:cNvSpPr/>
            <p:nvPr/>
          </p:nvSpPr>
          <p:spPr>
            <a:xfrm>
              <a:off x="6369024" y="1590261"/>
              <a:ext cx="5017302" cy="413467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Arial"/>
                <a:ea typeface="Arial"/>
                <a:cs typeface="Arial"/>
                <a:sym typeface="Arial"/>
              </a:endParaRPr>
            </a:p>
          </p:txBody>
        </p:sp>
      </p:grpSp>
      <p:sp>
        <p:nvSpPr>
          <p:cNvPr id="1687" name="Google Shape;1687;p33"/>
          <p:cNvSpPr txBox="1"/>
          <p:nvPr/>
        </p:nvSpPr>
        <p:spPr>
          <a:xfrm>
            <a:off x="1279343" y="4630373"/>
            <a:ext cx="4870449" cy="939319"/>
          </a:xfrm>
          <a:prstGeom prst="rect">
            <a:avLst/>
          </a:prstGeom>
          <a:noFill/>
          <a:ln>
            <a:noFill/>
          </a:ln>
        </p:spPr>
        <p:txBody>
          <a:bodyPr spcFirstLastPara="1" wrap="square" lIns="91425" tIns="45700" rIns="91425" bIns="45700" anchor="t" anchorCtr="0">
            <a:spAutoFit/>
          </a:bodyPr>
          <a:lstStyle/>
          <a:p>
            <a:pPr marL="0" marR="0" lvl="0" indent="0" rtl="0">
              <a:lnSpc>
                <a:spcPct val="171875"/>
              </a:lnSpc>
              <a:spcBef>
                <a:spcPts val="0"/>
              </a:spcBef>
              <a:spcAft>
                <a:spcPts val="0"/>
              </a:spcAft>
              <a:buNone/>
            </a:pPr>
            <a:r>
              <a:rPr lang="en-US" sz="3200" b="1" dirty="0" err="1">
                <a:latin typeface="Tw Cen MT Condensed Extra Bold" panose="020B0803020202020204" pitchFamily="34" charset="0"/>
                <a:ea typeface="Twentieth Century"/>
                <a:cs typeface="Twentieth Century"/>
                <a:sym typeface="Twentieth Century"/>
              </a:rPr>
              <a:t>Schätzung</a:t>
            </a:r>
            <a:r>
              <a:rPr lang="en-US" sz="3200" b="1" dirty="0">
                <a:latin typeface="Tw Cen MT Condensed Extra Bold" panose="020B0803020202020204" pitchFamily="34" charset="0"/>
                <a:ea typeface="Twentieth Century"/>
                <a:cs typeface="Twentieth Century"/>
                <a:sym typeface="Twentieth Century"/>
              </a:rPr>
              <a:t>: </a:t>
            </a:r>
            <a:r>
              <a:rPr lang="en-US" sz="3200" b="1" dirty="0" err="1">
                <a:latin typeface="Tw Cen MT Condensed Extra Bold" panose="020B0803020202020204" pitchFamily="34" charset="0"/>
                <a:ea typeface="Twentieth Century"/>
                <a:cs typeface="Twentieth Century"/>
                <a:sym typeface="Twentieth Century"/>
              </a:rPr>
              <a:t>Vor</a:t>
            </a:r>
            <a:r>
              <a:rPr lang="en-US" sz="3200" b="1" dirty="0">
                <a:solidFill>
                  <a:srgbClr val="000000"/>
                </a:solidFill>
                <a:latin typeface="Tw Cen MT Condensed Extra Bold" panose="020B0803020202020204" pitchFamily="34" charset="0"/>
                <a:ea typeface="Twentieth Century"/>
                <a:cs typeface="Twentieth Century"/>
                <a:sym typeface="Twentieth Century"/>
              </a:rPr>
              <a:t> 10 000</a:t>
            </a:r>
            <a:r>
              <a:rPr lang="en-US" sz="3200" b="1" dirty="0">
                <a:latin typeface="Tw Cen MT Condensed Extra Bold" panose="020B0803020202020204" pitchFamily="34" charset="0"/>
                <a:ea typeface="Twentieth Century"/>
                <a:cs typeface="Twentieth Century"/>
                <a:sym typeface="Twentieth Century"/>
              </a:rPr>
              <a:t> Jahren</a:t>
            </a:r>
            <a:endParaRPr dirty="0">
              <a:latin typeface="Tw Cen MT Condensed Extra Bold" panose="020B0803020202020204" pitchFamily="34" charset="0"/>
            </a:endParaRPr>
          </a:p>
        </p:txBody>
      </p:sp>
      <p:sp>
        <p:nvSpPr>
          <p:cNvPr id="1688" name="Google Shape;1688;p33"/>
          <p:cNvSpPr txBox="1"/>
          <p:nvPr/>
        </p:nvSpPr>
        <p:spPr>
          <a:xfrm>
            <a:off x="7199315" y="4630373"/>
            <a:ext cx="2903784" cy="939319"/>
          </a:xfrm>
          <a:prstGeom prst="rect">
            <a:avLst/>
          </a:prstGeom>
          <a:noFill/>
          <a:ln>
            <a:noFill/>
          </a:ln>
        </p:spPr>
        <p:txBody>
          <a:bodyPr spcFirstLastPara="1" wrap="square" lIns="91425" tIns="45700" rIns="91425" bIns="45700" anchor="t" anchorCtr="0">
            <a:spAutoFit/>
          </a:bodyPr>
          <a:lstStyle/>
          <a:p>
            <a:pPr marL="0" marR="0" lvl="0" indent="0" algn="ctr" rtl="0">
              <a:lnSpc>
                <a:spcPct val="171875"/>
              </a:lnSpc>
              <a:spcBef>
                <a:spcPts val="0"/>
              </a:spcBef>
              <a:spcAft>
                <a:spcPts val="0"/>
              </a:spcAft>
              <a:buNone/>
            </a:pPr>
            <a:r>
              <a:rPr lang="en-US" sz="3200" b="1" dirty="0" err="1">
                <a:latin typeface="Tw Cen MT Condensed Extra Bold" panose="020B0803020202020204" pitchFamily="34" charset="0"/>
                <a:ea typeface="Twentieth Century"/>
                <a:cs typeface="Twentieth Century"/>
                <a:sym typeface="Twentieth Century"/>
              </a:rPr>
              <a:t>Heute</a:t>
            </a:r>
            <a:endParaRPr dirty="0">
              <a:latin typeface="Tw Cen MT Condensed Extra Bold" panose="020B0803020202020204" pitchFamily="34" charset="0"/>
            </a:endParaRPr>
          </a:p>
        </p:txBody>
      </p:sp>
      <p:sp>
        <p:nvSpPr>
          <p:cNvPr id="1689" name="Google Shape;1689;p33"/>
          <p:cNvSpPr txBox="1">
            <a:spLocks noGrp="1"/>
          </p:cNvSpPr>
          <p:nvPr>
            <p:ph type="title"/>
          </p:nvPr>
        </p:nvSpPr>
        <p:spPr>
          <a:xfrm>
            <a:off x="100776" y="242885"/>
            <a:ext cx="12140380" cy="4476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Arial"/>
              <a:buNone/>
            </a:pPr>
            <a:r>
              <a:rPr lang="en-US" dirty="0">
                <a:latin typeface="+mj-lt"/>
              </a:rPr>
              <a:t>WILDE BIOMASSE (FLEISCH) VERSCHWINDET</a:t>
            </a:r>
            <a:endParaRPr dirty="0">
              <a:latin typeface="+mj-lt"/>
            </a:endParaRPr>
          </a:p>
        </p:txBody>
      </p:sp>
      <p:sp>
        <p:nvSpPr>
          <p:cNvPr id="1690" name="Google Shape;1690;p33"/>
          <p:cNvSpPr/>
          <p:nvPr/>
        </p:nvSpPr>
        <p:spPr>
          <a:xfrm>
            <a:off x="2328191" y="5852209"/>
            <a:ext cx="8911915" cy="388656"/>
          </a:xfrm>
          <a:prstGeom prst="rect">
            <a:avLst/>
          </a:prstGeom>
          <a:noFill/>
          <a:ln>
            <a:noFill/>
          </a:ln>
        </p:spPr>
        <p:txBody>
          <a:bodyPr spcFirstLastPara="1" wrap="square" lIns="91425" tIns="45700" rIns="91425" bIns="45700" anchor="t" anchorCtr="0">
            <a:spAutoFit/>
          </a:bodyPr>
          <a:lstStyle/>
          <a:p>
            <a:pPr marL="304800" marR="0" lvl="0" indent="-87629" algn="r" rtl="0">
              <a:lnSpc>
                <a:spcPct val="107000"/>
              </a:lnSpc>
              <a:spcBef>
                <a:spcPts val="0"/>
              </a:spcBef>
              <a:spcAft>
                <a:spcPts val="0"/>
              </a:spcAft>
              <a:buNone/>
            </a:pPr>
            <a:r>
              <a:rPr lang="en-US" sz="1800" b="1" dirty="0">
                <a:solidFill>
                  <a:srgbClr val="000000"/>
                </a:solidFill>
                <a:latin typeface="Tw Cen MT Condensed Extra Bold" panose="020B0803020202020204" pitchFamily="34" charset="0"/>
                <a:ea typeface="Twentieth Century"/>
                <a:cs typeface="Twentieth Century"/>
                <a:sym typeface="Twentieth Century"/>
              </a:rPr>
              <a:t> </a:t>
            </a:r>
            <a:r>
              <a:rPr lang="en-US" sz="1800" b="1" dirty="0" err="1">
                <a:solidFill>
                  <a:srgbClr val="000000"/>
                </a:solidFill>
                <a:latin typeface="Tw Cen MT Condensed Extra Bold" panose="020B0803020202020204" pitchFamily="34" charset="0"/>
                <a:ea typeface="Twentieth Century"/>
                <a:cs typeface="Twentieth Century"/>
                <a:sym typeface="Twentieth Century"/>
              </a:rPr>
              <a:t>D</a:t>
            </a:r>
            <a:r>
              <a:rPr lang="en-US" sz="1800" b="1" dirty="0" err="1">
                <a:latin typeface="Tw Cen MT Condensed Extra Bold" panose="020B0803020202020204" pitchFamily="34" charset="0"/>
                <a:ea typeface="Twentieth Century"/>
                <a:cs typeface="Twentieth Century"/>
                <a:sym typeface="Twentieth Century"/>
              </a:rPr>
              <a:t>aten</a:t>
            </a:r>
            <a:r>
              <a:rPr lang="en-US" sz="1800" b="1" dirty="0">
                <a:latin typeface="Tw Cen MT Condensed Extra Bold" panose="020B0803020202020204" pitchFamily="34" charset="0"/>
                <a:ea typeface="Twentieth Century"/>
                <a:cs typeface="Twentieth Century"/>
                <a:sym typeface="Twentieth Century"/>
              </a:rPr>
              <a:t> von</a:t>
            </a:r>
            <a:r>
              <a:rPr lang="en-US" sz="1800" b="1" dirty="0">
                <a:solidFill>
                  <a:srgbClr val="000000"/>
                </a:solidFill>
                <a:latin typeface="Tw Cen MT Condensed Extra Bold" panose="020B0803020202020204" pitchFamily="34" charset="0"/>
                <a:ea typeface="Twentieth Century"/>
                <a:cs typeface="Twentieth Century"/>
                <a:sym typeface="Twentieth Century"/>
              </a:rPr>
              <a:t> Bar-On YM, Phillips R, Milo R (2018) PNAS 115:6506–6511.</a:t>
            </a:r>
            <a:endParaRPr sz="1800" b="1" dirty="0">
              <a:solidFill>
                <a:srgbClr val="000000"/>
              </a:solidFill>
              <a:latin typeface="Tw Cen MT Condensed Extra Bold" panose="020B0803020202020204" pitchFamily="34" charset="0"/>
              <a:ea typeface="Twentieth Century"/>
              <a:cs typeface="Twentieth Century"/>
              <a:sym typeface="Twentieth Century"/>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1695"/>
        <p:cNvGrpSpPr/>
        <p:nvPr/>
      </p:nvGrpSpPr>
      <p:grpSpPr>
        <a:xfrm>
          <a:off x="0" y="0"/>
          <a:ext cx="0" cy="0"/>
          <a:chOff x="0" y="0"/>
          <a:chExt cx="0" cy="0"/>
        </a:xfrm>
      </p:grpSpPr>
      <p:sp>
        <p:nvSpPr>
          <p:cNvPr id="1696" name="Google Shape;1696;p34"/>
          <p:cNvSpPr txBox="1"/>
          <p:nvPr/>
        </p:nvSpPr>
        <p:spPr>
          <a:xfrm>
            <a:off x="1031629" y="199444"/>
            <a:ext cx="10131671" cy="1322116"/>
          </a:xfrm>
          <a:prstGeom prst="rect">
            <a:avLst/>
          </a:prstGeom>
          <a:noFill/>
          <a:ln>
            <a:noFill/>
          </a:ln>
        </p:spPr>
        <p:txBody>
          <a:bodyPr spcFirstLastPara="1" wrap="square" lIns="91425" tIns="45700" rIns="91425" bIns="45700" anchor="t" anchorCtr="0">
            <a:spAutoFit/>
          </a:bodyPr>
          <a:lstStyle/>
          <a:p>
            <a:pPr marL="0" marR="0" lvl="0" indent="0" algn="ctr" rtl="0">
              <a:lnSpc>
                <a:spcPct val="111111"/>
              </a:lnSpc>
              <a:spcBef>
                <a:spcPts val="0"/>
              </a:spcBef>
              <a:spcAft>
                <a:spcPts val="0"/>
              </a:spcAft>
              <a:buNone/>
            </a:pPr>
            <a:r>
              <a:rPr lang="en-US" sz="3600" dirty="0">
                <a:latin typeface="+mj-lt"/>
              </a:rPr>
              <a:t>UNSERE KINDER WERDEN DEN REICHTUM, DEN WIR GEERBT HABEN, VIELLEICHT NIE KENNENLERNEN</a:t>
            </a:r>
            <a:endParaRPr dirty="0">
              <a:latin typeface="+mj-lt"/>
            </a:endParaRPr>
          </a:p>
        </p:txBody>
      </p:sp>
      <p:grpSp>
        <p:nvGrpSpPr>
          <p:cNvPr id="1697" name="Google Shape;1697;p34"/>
          <p:cNvGrpSpPr/>
          <p:nvPr/>
        </p:nvGrpSpPr>
        <p:grpSpPr>
          <a:xfrm>
            <a:off x="828135" y="1657640"/>
            <a:ext cx="10546274" cy="4653123"/>
            <a:chOff x="828135" y="1657640"/>
            <a:chExt cx="10546274" cy="4653123"/>
          </a:xfrm>
        </p:grpSpPr>
        <p:pic>
          <p:nvPicPr>
            <p:cNvPr id="1698" name="Google Shape;1698;p34" descr="Image result for tige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8135" y="1657640"/>
              <a:ext cx="3945886" cy="2471515"/>
            </a:xfrm>
            <a:prstGeom prst="rect">
              <a:avLst/>
            </a:prstGeom>
            <a:noFill/>
            <a:ln>
              <a:noFill/>
            </a:ln>
          </p:spPr>
        </p:pic>
        <p:pic>
          <p:nvPicPr>
            <p:cNvPr id="1699" name="Google Shape;1699;p34" descr="Image result for polar bea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81914" y="1871766"/>
              <a:ext cx="3446960" cy="2471515"/>
            </a:xfrm>
            <a:prstGeom prst="rect">
              <a:avLst/>
            </a:prstGeom>
            <a:noFill/>
            <a:ln>
              <a:noFill/>
            </a:ln>
          </p:spPr>
        </p:pic>
        <p:pic>
          <p:nvPicPr>
            <p:cNvPr id="1700" name="Google Shape;1700;p34" descr="Image result for puffin"/>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918944" y="3674960"/>
              <a:ext cx="3267890" cy="2471514"/>
            </a:xfrm>
            <a:prstGeom prst="rect">
              <a:avLst/>
            </a:prstGeom>
            <a:noFill/>
            <a:ln>
              <a:noFill/>
            </a:ln>
          </p:spPr>
        </p:pic>
        <p:pic>
          <p:nvPicPr>
            <p:cNvPr id="1701" name="Google Shape;1701;p34" descr="Related imag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072029" y="3945957"/>
              <a:ext cx="3153075" cy="2364806"/>
            </a:xfrm>
            <a:prstGeom prst="rect">
              <a:avLst/>
            </a:prstGeom>
            <a:noFill/>
            <a:ln>
              <a:noFill/>
            </a:ln>
          </p:spPr>
        </p:pic>
        <p:pic>
          <p:nvPicPr>
            <p:cNvPr id="1702" name="Google Shape;1702;p34" descr="Image result for elephant"/>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flipH="1">
              <a:off x="8034786" y="2054452"/>
              <a:ext cx="3339623" cy="3858986"/>
            </a:xfrm>
            <a:prstGeom prst="rect">
              <a:avLst/>
            </a:prstGeom>
            <a:noFill/>
            <a:ln>
              <a:noFill/>
            </a:ln>
          </p:spPr>
        </p:pic>
      </p:grpSp>
      <p:pic>
        <p:nvPicPr>
          <p:cNvPr id="1703" name="Google Shape;1703;p3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0341021" y="996269"/>
            <a:ext cx="1574754" cy="527009"/>
          </a:xfrm>
          <a:prstGeom prst="rect">
            <a:avLst/>
          </a:prstGeom>
          <a:noFill/>
          <a:ln>
            <a:noFill/>
          </a:ln>
        </p:spPr>
      </p:pic>
    </p:spTree>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38200" y="79376"/>
            <a:ext cx="10515600" cy="813594"/>
          </a:xfrm>
        </p:spPr>
        <p:txBody>
          <a:bodyPr/>
          <a:lstStyle/>
          <a:p>
            <a:pPr algn="ctr"/>
            <a:r>
              <a:rPr lang="de-DE" dirty="0" smtClean="0"/>
              <a:t>Wir gefährden auch die unscheinbaren Arten</a:t>
            </a:r>
            <a:endParaRPr lang="de-AT" dirty="0"/>
          </a:p>
        </p:txBody>
      </p:sp>
      <p:pic>
        <p:nvPicPr>
          <p:cNvPr id="5" name="Grafik 4" descr="Bildschirmausschnit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6269" y="979711"/>
            <a:ext cx="9019461" cy="5499672"/>
          </a:xfrm>
          <a:prstGeom prst="rect">
            <a:avLst/>
          </a:prstGeom>
        </p:spPr>
      </p:pic>
    </p:spTree>
    <p:extLst>
      <p:ext uri="{BB962C8B-B14F-4D97-AF65-F5344CB8AC3E}">
        <p14:creationId xmlns:p14="http://schemas.microsoft.com/office/powerpoint/2010/main" val="2689466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CB7ED"/>
        </a:solidFill>
        <a:effectLst/>
      </p:bgPr>
    </p:bg>
    <p:spTree>
      <p:nvGrpSpPr>
        <p:cNvPr id="1" name="Shape 1357"/>
        <p:cNvGrpSpPr/>
        <p:nvPr/>
      </p:nvGrpSpPr>
      <p:grpSpPr>
        <a:xfrm>
          <a:off x="0" y="0"/>
          <a:ext cx="0" cy="0"/>
          <a:chOff x="0" y="0"/>
          <a:chExt cx="0" cy="0"/>
        </a:xfrm>
      </p:grpSpPr>
      <p:pic>
        <p:nvPicPr>
          <p:cNvPr id="1358" name="Google Shape;1358;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514060" y="3626069"/>
            <a:ext cx="2566800" cy="1523582"/>
          </a:xfrm>
          <a:prstGeom prst="rect">
            <a:avLst/>
          </a:prstGeom>
          <a:noFill/>
          <a:ln>
            <a:noFill/>
          </a:ln>
        </p:spPr>
      </p:pic>
      <p:pic>
        <p:nvPicPr>
          <p:cNvPr id="1359" name="Google Shape;1359;p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752754" y="1441986"/>
            <a:ext cx="1951200" cy="1453257"/>
          </a:xfrm>
          <a:prstGeom prst="rect">
            <a:avLst/>
          </a:prstGeom>
          <a:noFill/>
          <a:ln>
            <a:noFill/>
          </a:ln>
        </p:spPr>
      </p:pic>
      <p:pic>
        <p:nvPicPr>
          <p:cNvPr id="1360" name="Google Shape;1360;p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79910" y="1281401"/>
            <a:ext cx="2088000" cy="1396399"/>
          </a:xfrm>
          <a:prstGeom prst="rect">
            <a:avLst/>
          </a:prstGeom>
          <a:noFill/>
          <a:ln>
            <a:noFill/>
          </a:ln>
        </p:spPr>
      </p:pic>
      <p:pic>
        <p:nvPicPr>
          <p:cNvPr id="1361" name="Google Shape;1361;p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88138" y="4089083"/>
            <a:ext cx="2804400" cy="2452112"/>
          </a:xfrm>
          <a:prstGeom prst="rect">
            <a:avLst/>
          </a:prstGeom>
          <a:noFill/>
          <a:ln>
            <a:noFill/>
          </a:ln>
        </p:spPr>
      </p:pic>
      <p:sp>
        <p:nvSpPr>
          <p:cNvPr id="1362" name="Google Shape;1362;p5"/>
          <p:cNvSpPr txBox="1"/>
          <p:nvPr/>
        </p:nvSpPr>
        <p:spPr>
          <a:xfrm>
            <a:off x="4472125" y="1566800"/>
            <a:ext cx="3940800" cy="5189072"/>
          </a:xfrm>
          <a:prstGeom prst="rect">
            <a:avLst/>
          </a:prstGeom>
          <a:noFill/>
          <a:ln>
            <a:noFill/>
          </a:ln>
        </p:spPr>
        <p:txBody>
          <a:bodyPr spcFirstLastPara="1" wrap="square" lIns="91425" tIns="45700" rIns="91425" bIns="45700" anchor="t" anchorCtr="0">
            <a:spAutoFit/>
          </a:bodyPr>
          <a:lstStyle/>
          <a:p>
            <a:pPr marL="571500" marR="0" lvl="0" indent="-571500" algn="l" rtl="0">
              <a:lnSpc>
                <a:spcPct val="137500"/>
              </a:lnSpc>
              <a:spcBef>
                <a:spcPts val="0"/>
              </a:spcBef>
              <a:spcAft>
                <a:spcPts val="0"/>
              </a:spcAft>
              <a:buClr>
                <a:srgbClr val="000000"/>
              </a:buClr>
              <a:buSzPts val="4000"/>
              <a:buFont typeface="Arial"/>
              <a:buChar char="•"/>
            </a:pPr>
            <a:r>
              <a:rPr lang="en-US" sz="4000" b="1" dirty="0" err="1">
                <a:latin typeface="+mn-lt"/>
                <a:ea typeface="Twentieth Century"/>
                <a:cs typeface="Twentieth Century"/>
                <a:sym typeface="Twentieth Century"/>
              </a:rPr>
              <a:t>Trauer</a:t>
            </a:r>
            <a:endParaRPr dirty="0">
              <a:latin typeface="+mn-lt"/>
            </a:endParaRPr>
          </a:p>
          <a:p>
            <a:pPr marL="571500" marR="0" lvl="0" indent="-571500" algn="l" rtl="0">
              <a:lnSpc>
                <a:spcPct val="137500"/>
              </a:lnSpc>
              <a:spcBef>
                <a:spcPts val="0"/>
              </a:spcBef>
              <a:spcAft>
                <a:spcPts val="0"/>
              </a:spcAft>
              <a:buClr>
                <a:srgbClr val="000000"/>
              </a:buClr>
              <a:buSzPts val="4000"/>
              <a:buFont typeface="Arial"/>
              <a:buChar char="•"/>
            </a:pPr>
            <a:r>
              <a:rPr lang="en-US" sz="4000" b="1" dirty="0" err="1">
                <a:latin typeface="+mn-lt"/>
                <a:ea typeface="Twentieth Century"/>
                <a:cs typeface="Twentieth Century"/>
                <a:sym typeface="Twentieth Century"/>
              </a:rPr>
              <a:t>Ärger</a:t>
            </a:r>
            <a:endParaRPr dirty="0">
              <a:latin typeface="+mn-lt"/>
            </a:endParaRPr>
          </a:p>
          <a:p>
            <a:pPr marL="571500" marR="0" lvl="0" indent="-571500" algn="l" rtl="0">
              <a:lnSpc>
                <a:spcPct val="137500"/>
              </a:lnSpc>
              <a:spcBef>
                <a:spcPts val="0"/>
              </a:spcBef>
              <a:spcAft>
                <a:spcPts val="0"/>
              </a:spcAft>
              <a:buClr>
                <a:srgbClr val="000000"/>
              </a:buClr>
              <a:buSzPts val="4000"/>
              <a:buFont typeface="Arial"/>
              <a:buChar char="•"/>
            </a:pPr>
            <a:r>
              <a:rPr lang="en-US" sz="4000" b="1" dirty="0" err="1">
                <a:latin typeface="+mn-lt"/>
                <a:ea typeface="Twentieth Century"/>
                <a:cs typeface="Twentieth Century"/>
                <a:sym typeface="Twentieth Century"/>
              </a:rPr>
              <a:t>Verleugnung</a:t>
            </a:r>
            <a:endParaRPr dirty="0">
              <a:latin typeface="+mn-lt"/>
            </a:endParaRPr>
          </a:p>
          <a:p>
            <a:pPr marL="571500" marR="0" lvl="0" indent="-571500" algn="l" rtl="0">
              <a:lnSpc>
                <a:spcPct val="137500"/>
              </a:lnSpc>
              <a:spcBef>
                <a:spcPts val="0"/>
              </a:spcBef>
              <a:spcAft>
                <a:spcPts val="0"/>
              </a:spcAft>
              <a:buClr>
                <a:srgbClr val="000000"/>
              </a:buClr>
              <a:buSzPts val="4000"/>
              <a:buFont typeface="Arial"/>
              <a:buChar char="•"/>
            </a:pPr>
            <a:r>
              <a:rPr lang="en-US" sz="4000" b="1" dirty="0" err="1">
                <a:latin typeface="+mn-lt"/>
                <a:ea typeface="Twentieth Century"/>
                <a:cs typeface="Twentieth Century"/>
                <a:sym typeface="Twentieth Century"/>
              </a:rPr>
              <a:t>Benommenheit</a:t>
            </a:r>
            <a:endParaRPr dirty="0">
              <a:latin typeface="+mn-lt"/>
            </a:endParaRPr>
          </a:p>
          <a:p>
            <a:pPr marL="571500" marR="0" lvl="0" indent="-571500" algn="l" rtl="0">
              <a:lnSpc>
                <a:spcPct val="137500"/>
              </a:lnSpc>
              <a:spcBef>
                <a:spcPts val="0"/>
              </a:spcBef>
              <a:spcAft>
                <a:spcPts val="0"/>
              </a:spcAft>
              <a:buClr>
                <a:srgbClr val="000000"/>
              </a:buClr>
              <a:buSzPts val="4000"/>
              <a:buFont typeface="Arial"/>
              <a:buChar char="•"/>
            </a:pPr>
            <a:r>
              <a:rPr lang="en-US" sz="4000" b="1" i="0" u="none" strike="noStrike" cap="none" dirty="0" err="1">
                <a:solidFill>
                  <a:srgbClr val="000000"/>
                </a:solidFill>
                <a:latin typeface="+mn-lt"/>
                <a:ea typeface="Twentieth Century"/>
                <a:cs typeface="Twentieth Century"/>
                <a:sym typeface="Twentieth Century"/>
              </a:rPr>
              <a:t>Schock</a:t>
            </a:r>
            <a:endParaRPr dirty="0">
              <a:latin typeface="+mn-lt"/>
            </a:endParaRPr>
          </a:p>
          <a:p>
            <a:pPr marL="571500" marR="0" lvl="0" indent="-571500" algn="l" rtl="0">
              <a:lnSpc>
                <a:spcPct val="137500"/>
              </a:lnSpc>
              <a:spcBef>
                <a:spcPts val="0"/>
              </a:spcBef>
              <a:spcAft>
                <a:spcPts val="0"/>
              </a:spcAft>
              <a:buClr>
                <a:srgbClr val="C55A11"/>
              </a:buClr>
              <a:buSzPts val="4000"/>
              <a:buFont typeface="Arial"/>
              <a:buChar char="•"/>
            </a:pPr>
            <a:r>
              <a:rPr lang="en-US" sz="4000" b="1" dirty="0" err="1">
                <a:solidFill>
                  <a:srgbClr val="C55A11"/>
                </a:solidFill>
                <a:latin typeface="+mn-lt"/>
                <a:ea typeface="Twentieth Century"/>
                <a:cs typeface="Twentieth Century"/>
                <a:sym typeface="Twentieth Century"/>
              </a:rPr>
              <a:t>Erleichterung</a:t>
            </a:r>
            <a:endParaRPr sz="2800" b="1" i="0" u="none" strike="noStrike" cap="none" dirty="0">
              <a:solidFill>
                <a:srgbClr val="C55A11"/>
              </a:solidFill>
              <a:latin typeface="+mn-lt"/>
              <a:ea typeface="Twentieth Century"/>
              <a:cs typeface="Twentieth Century"/>
              <a:sym typeface="Twentieth Century"/>
            </a:endParaRPr>
          </a:p>
        </p:txBody>
      </p:sp>
      <p:sp>
        <p:nvSpPr>
          <p:cNvPr id="1363" name="Google Shape;1363;p5"/>
          <p:cNvSpPr txBox="1"/>
          <p:nvPr/>
        </p:nvSpPr>
        <p:spPr>
          <a:xfrm>
            <a:off x="624114" y="144000"/>
            <a:ext cx="10918029" cy="939897"/>
          </a:xfrm>
          <a:prstGeom prst="rect">
            <a:avLst/>
          </a:prstGeom>
          <a:noFill/>
          <a:ln>
            <a:noFill/>
          </a:ln>
        </p:spPr>
        <p:txBody>
          <a:bodyPr spcFirstLastPara="1" wrap="square" lIns="91425" tIns="45700" rIns="91425" bIns="45700" anchor="t" anchorCtr="0">
            <a:spAutoFit/>
          </a:bodyPr>
          <a:lstStyle/>
          <a:p>
            <a:pPr marL="0" marR="0" lvl="0" indent="0" algn="l" rtl="0">
              <a:lnSpc>
                <a:spcPct val="152777"/>
              </a:lnSpc>
              <a:spcBef>
                <a:spcPts val="0"/>
              </a:spcBef>
              <a:spcAft>
                <a:spcPts val="0"/>
              </a:spcAft>
              <a:buClr>
                <a:srgbClr val="000000"/>
              </a:buClr>
              <a:buSzPts val="3600"/>
              <a:buFont typeface="Twentieth Century"/>
              <a:buNone/>
            </a:pPr>
            <a:r>
              <a:rPr lang="en-US" sz="3600" b="1" dirty="0">
                <a:latin typeface="+mj-lt"/>
                <a:ea typeface="Twentieth Century"/>
                <a:cs typeface="Twentieth Century"/>
                <a:sym typeface="Twentieth Century"/>
              </a:rPr>
              <a:t>DIESER VORTRAG WIRD GEFÜHLE AUSLÖSEN</a:t>
            </a:r>
            <a:r>
              <a:rPr lang="en-US" sz="3600" b="1" i="0" u="none" strike="noStrike" cap="none" dirty="0">
                <a:solidFill>
                  <a:srgbClr val="000000"/>
                </a:solidFill>
                <a:latin typeface="+mj-lt"/>
                <a:ea typeface="Twentieth Century"/>
                <a:cs typeface="Twentieth Century"/>
                <a:sym typeface="Twentieth Century"/>
              </a:rPr>
              <a:t>…</a:t>
            </a:r>
            <a:endParaRPr sz="2400" b="1" i="0" u="none" strike="noStrike" cap="none" dirty="0">
              <a:solidFill>
                <a:srgbClr val="000000"/>
              </a:solidFill>
              <a:latin typeface="+mj-lt"/>
              <a:ea typeface="Twentieth Century"/>
              <a:cs typeface="Twentieth Century"/>
              <a:sym typeface="Twentieth Century"/>
            </a:endParaRPr>
          </a:p>
        </p:txBody>
      </p:sp>
      <p:pic>
        <p:nvPicPr>
          <p:cNvPr id="1364" name="Google Shape;1364;p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064919" y="5591625"/>
            <a:ext cx="2837406" cy="9495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9DB0E"/>
        </a:solidFill>
        <a:effectLst/>
      </p:bgPr>
    </p:bg>
    <p:spTree>
      <p:nvGrpSpPr>
        <p:cNvPr id="1" name="Shape 1708"/>
        <p:cNvGrpSpPr/>
        <p:nvPr/>
      </p:nvGrpSpPr>
      <p:grpSpPr>
        <a:xfrm>
          <a:off x="0" y="0"/>
          <a:ext cx="0" cy="0"/>
          <a:chOff x="0" y="0"/>
          <a:chExt cx="0" cy="0"/>
        </a:xfrm>
      </p:grpSpPr>
      <p:sp>
        <p:nvSpPr>
          <p:cNvPr id="1709" name="Google Shape;1709;p35"/>
          <p:cNvSpPr txBox="1"/>
          <p:nvPr/>
        </p:nvSpPr>
        <p:spPr>
          <a:xfrm>
            <a:off x="955429" y="180394"/>
            <a:ext cx="10417421" cy="1322116"/>
          </a:xfrm>
          <a:prstGeom prst="rect">
            <a:avLst/>
          </a:prstGeom>
          <a:noFill/>
          <a:ln>
            <a:noFill/>
          </a:ln>
        </p:spPr>
        <p:txBody>
          <a:bodyPr spcFirstLastPara="1" wrap="square" lIns="91425" tIns="45700" rIns="91425" bIns="45700" anchor="t" anchorCtr="0">
            <a:spAutoFit/>
          </a:bodyPr>
          <a:lstStyle/>
          <a:p>
            <a:pPr marL="0" marR="0" lvl="0" indent="0" algn="ctr" rtl="0">
              <a:lnSpc>
                <a:spcPct val="111111"/>
              </a:lnSpc>
              <a:spcBef>
                <a:spcPts val="0"/>
              </a:spcBef>
              <a:spcAft>
                <a:spcPts val="0"/>
              </a:spcAft>
              <a:buNone/>
            </a:pPr>
            <a:r>
              <a:rPr lang="en-US" sz="3600" dirty="0">
                <a:latin typeface="+mj-lt"/>
              </a:rPr>
              <a:t>UND WENN WIR DIE GRUNDLAGE UNSERER ERNÄHRUNG ZERSTÖREN, ZERSTÖREN WIR UNSERE ZUKUNFT</a:t>
            </a:r>
            <a:endParaRPr dirty="0">
              <a:latin typeface="+mj-lt"/>
            </a:endParaRPr>
          </a:p>
        </p:txBody>
      </p:sp>
      <p:pic>
        <p:nvPicPr>
          <p:cNvPr id="1710" name="Google Shape;1710;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341021" y="6069087"/>
            <a:ext cx="1574754" cy="527009"/>
          </a:xfrm>
          <a:prstGeom prst="rect">
            <a:avLst/>
          </a:prstGeom>
          <a:noFill/>
          <a:ln>
            <a:noFill/>
          </a:ln>
        </p:spPr>
      </p:pic>
      <p:grpSp>
        <p:nvGrpSpPr>
          <p:cNvPr id="1711" name="Google Shape;1711;p35"/>
          <p:cNvGrpSpPr/>
          <p:nvPr/>
        </p:nvGrpSpPr>
        <p:grpSpPr>
          <a:xfrm>
            <a:off x="323100" y="1984678"/>
            <a:ext cx="11576050" cy="3536344"/>
            <a:chOff x="339725" y="1984678"/>
            <a:chExt cx="11576050" cy="3536344"/>
          </a:xfrm>
        </p:grpSpPr>
        <p:pic>
          <p:nvPicPr>
            <p:cNvPr id="1712" name="Google Shape;1712;p35" descr="Image result for fish ocean shoal"/>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26524" y="2065750"/>
              <a:ext cx="4389251" cy="3455272"/>
            </a:xfrm>
            <a:prstGeom prst="rect">
              <a:avLst/>
            </a:prstGeom>
            <a:noFill/>
            <a:ln>
              <a:noFill/>
            </a:ln>
          </p:spPr>
        </p:pic>
        <p:pic>
          <p:nvPicPr>
            <p:cNvPr id="1713" name="Google Shape;1713;p35" descr="grain field, spring, crops, agriculture"/>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9725" y="1984678"/>
              <a:ext cx="6905625" cy="3536344"/>
            </a:xfrm>
            <a:prstGeom prst="rect">
              <a:avLst/>
            </a:prstGeom>
            <a:noFill/>
            <a:ln>
              <a:noFill/>
            </a:ln>
          </p:spPr>
        </p:pic>
        <p:pic>
          <p:nvPicPr>
            <p:cNvPr id="1714" name="Google Shape;1714;p35" descr="Image result for be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9725" y="3380915"/>
              <a:ext cx="3804635" cy="2140107"/>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2727866E-608D-40F7-B316-7E41C54AAD40}"/>
              </a:ext>
            </a:extLst>
          </p:cNvPr>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de-DE" sz="3200" b="1" dirty="0" err="1">
                <a:latin typeface="+mj-lt"/>
              </a:rPr>
              <a:t>Wir</a:t>
            </a:r>
            <a:r>
              <a:rPr lang="en-GB" altLang="de-DE" sz="3200" b="1" dirty="0">
                <a:latin typeface="+mj-lt"/>
              </a:rPr>
              <a:t> </a:t>
            </a:r>
            <a:r>
              <a:rPr lang="en-GB" altLang="de-DE" sz="3200" b="1" dirty="0" err="1" smtClean="0">
                <a:latin typeface="+mj-lt"/>
              </a:rPr>
              <a:t>haben</a:t>
            </a:r>
            <a:r>
              <a:rPr lang="en-GB" altLang="de-DE" sz="3200" b="1" dirty="0" smtClean="0">
                <a:latin typeface="+mj-lt"/>
              </a:rPr>
              <a:t> </a:t>
            </a:r>
            <a:r>
              <a:rPr lang="en-GB" altLang="de-DE" sz="3200" b="1" dirty="0" err="1" smtClean="0">
                <a:latin typeface="+mj-lt"/>
              </a:rPr>
              <a:t>nur</a:t>
            </a:r>
            <a:r>
              <a:rPr lang="en-GB" altLang="de-DE" sz="3200" b="1" dirty="0" smtClean="0">
                <a:latin typeface="+mj-lt"/>
              </a:rPr>
              <a:t> </a:t>
            </a:r>
            <a:r>
              <a:rPr lang="en-GB" altLang="de-DE" sz="3200" b="1" dirty="0" err="1" smtClean="0">
                <a:latin typeface="+mj-lt"/>
              </a:rPr>
              <a:t>wenige</a:t>
            </a:r>
            <a:r>
              <a:rPr lang="en-GB" altLang="de-DE" sz="3200" b="1" dirty="0" smtClean="0">
                <a:latin typeface="+mj-lt"/>
              </a:rPr>
              <a:t> </a:t>
            </a:r>
            <a:r>
              <a:rPr lang="en-GB" altLang="de-DE" sz="3200" b="1" dirty="0" err="1" smtClean="0">
                <a:latin typeface="+mj-lt"/>
              </a:rPr>
              <a:t>Jahre</a:t>
            </a:r>
            <a:r>
              <a:rPr lang="en-GB" altLang="de-DE" sz="3200" b="1" dirty="0" smtClean="0">
                <a:latin typeface="+mj-lt"/>
              </a:rPr>
              <a:t> </a:t>
            </a:r>
            <a:r>
              <a:rPr lang="en-GB" altLang="de-DE" sz="3200" b="1" dirty="0" err="1" smtClean="0">
                <a:latin typeface="+mj-lt"/>
              </a:rPr>
              <a:t>Zeit</a:t>
            </a:r>
            <a:r>
              <a:rPr lang="en-GB" altLang="de-DE" sz="3200" b="1" dirty="0" smtClean="0">
                <a:latin typeface="+mj-lt"/>
              </a:rPr>
              <a:t>.</a:t>
            </a:r>
            <a:endParaRPr lang="en-GB" altLang="de-DE" sz="3200" b="1" dirty="0">
              <a:latin typeface="+mj-lt"/>
            </a:endParaRPr>
          </a:p>
        </p:txBody>
      </p:sp>
      <p:pic>
        <p:nvPicPr>
          <p:cNvPr id="3074" name="Picture 2">
            <a:extLst>
              <a:ext uri="{FF2B5EF4-FFF2-40B4-BE49-F238E27FC236}">
                <a16:creationId xmlns:a16="http://schemas.microsoft.com/office/drawing/2014/main" id="{2C8777BD-8106-4141-AA4C-E21C888B039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41826" y="6002550"/>
            <a:ext cx="1991729" cy="6336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AB5DFDF9-C303-44FC-BF87-B89A8A20369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63758" y="979304"/>
            <a:ext cx="7667365"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897E9201-1423-484A-A4CA-063732688E85}"/>
              </a:ext>
            </a:extLst>
          </p:cNvPr>
          <p:cNvSpPr txBox="1">
            <a:spLocks noChangeArrowheads="1"/>
          </p:cNvSpPr>
          <p:nvPr/>
        </p:nvSpPr>
        <p:spPr bwMode="auto">
          <a:xfrm>
            <a:off x="2381250" y="5972308"/>
            <a:ext cx="5686425" cy="5040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de-DE" sz="1100" b="1" dirty="0">
                <a:latin typeface="+mn-lt"/>
              </a:rPr>
              <a:t>Stability landscape showing the pathway of the Earth System out of the Holocene and thus, out of the glacial–interglacial limit cycle to its present position in the hotter Anthropocene. </a:t>
            </a:r>
            <a:r>
              <a:rPr lang="en-GB" altLang="de-DE" sz="1089" b="1" dirty="0">
                <a:latin typeface="+mn-lt"/>
              </a:rPr>
              <a:t>Will Steffen et al. PNAS 2018;115:33:8252-8259</a:t>
            </a:r>
          </a:p>
        </p:txBody>
      </p:sp>
      <p:sp>
        <p:nvSpPr>
          <p:cNvPr id="3077" name="Text Box 5">
            <a:extLst>
              <a:ext uri="{FF2B5EF4-FFF2-40B4-BE49-F238E27FC236}">
                <a16:creationId xmlns:a16="http://schemas.microsoft.com/office/drawing/2014/main" id="{6C982A12-1A93-485D-97C7-DFC73842FD51}"/>
              </a:ext>
            </a:extLst>
          </p:cNvPr>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de-DE" sz="907" dirty="0">
                <a:latin typeface="+mn-lt"/>
              </a:rPr>
              <a:t>©2018 by National Academy of Sciences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0F14C"/>
        </a:solidFill>
        <a:effectLst/>
      </p:bgPr>
    </p:bg>
    <p:spTree>
      <p:nvGrpSpPr>
        <p:cNvPr id="1" name="Shape 1727"/>
        <p:cNvGrpSpPr/>
        <p:nvPr/>
      </p:nvGrpSpPr>
      <p:grpSpPr>
        <a:xfrm>
          <a:off x="0" y="0"/>
          <a:ext cx="0" cy="0"/>
          <a:chOff x="0" y="0"/>
          <a:chExt cx="0" cy="0"/>
        </a:xfrm>
      </p:grpSpPr>
      <p:pic>
        <p:nvPicPr>
          <p:cNvPr id="1728" name="Google Shape;1728;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88562" y="3508130"/>
            <a:ext cx="1951200" cy="1451877"/>
          </a:xfrm>
          <a:prstGeom prst="rect">
            <a:avLst/>
          </a:prstGeom>
          <a:noFill/>
          <a:ln>
            <a:noFill/>
          </a:ln>
        </p:spPr>
      </p:pic>
      <p:sp>
        <p:nvSpPr>
          <p:cNvPr id="1729" name="Google Shape;1729;p37"/>
          <p:cNvSpPr txBox="1"/>
          <p:nvPr/>
        </p:nvSpPr>
        <p:spPr>
          <a:xfrm>
            <a:off x="-85725" y="1723546"/>
            <a:ext cx="10971845" cy="1502976"/>
          </a:xfrm>
          <a:prstGeom prst="rect">
            <a:avLst/>
          </a:prstGeom>
          <a:noFill/>
          <a:ln>
            <a:noFill/>
          </a:ln>
        </p:spPr>
        <p:txBody>
          <a:bodyPr spcFirstLastPara="1" wrap="square" lIns="91425" tIns="45700" rIns="91425" bIns="45700" anchor="t" anchorCtr="0">
            <a:spAutoFit/>
          </a:bodyPr>
          <a:lstStyle/>
          <a:p>
            <a:pPr marL="0" marR="0" lvl="0" indent="0" algn="r" rtl="0">
              <a:lnSpc>
                <a:spcPct val="101851"/>
              </a:lnSpc>
              <a:spcBef>
                <a:spcPts val="0"/>
              </a:spcBef>
              <a:spcAft>
                <a:spcPts val="0"/>
              </a:spcAft>
              <a:buNone/>
            </a:pPr>
            <a:r>
              <a:rPr lang="en-US" sz="5400" b="1" dirty="0">
                <a:latin typeface="Twentieth Century"/>
                <a:ea typeface="Twentieth Century"/>
                <a:cs typeface="Twentieth Century"/>
                <a:sym typeface="Twentieth Century"/>
              </a:rPr>
              <a:t>Pause. </a:t>
            </a:r>
            <a:r>
              <a:rPr lang="en-US" sz="5400" b="1" dirty="0" err="1">
                <a:latin typeface="Twentieth Century"/>
                <a:ea typeface="Twentieth Century"/>
                <a:cs typeface="Twentieth Century"/>
                <a:sym typeface="Twentieth Century"/>
              </a:rPr>
              <a:t>Bitte</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sprechen</a:t>
            </a:r>
            <a:r>
              <a:rPr lang="en-US" sz="5400" b="1" dirty="0">
                <a:latin typeface="Twentieth Century"/>
                <a:ea typeface="Twentieth Century"/>
                <a:cs typeface="Twentieth Century"/>
                <a:sym typeface="Twentieth Century"/>
              </a:rPr>
              <a:t> Sie </a:t>
            </a:r>
            <a:r>
              <a:rPr lang="en-US" sz="5400" b="1" dirty="0" err="1">
                <a:latin typeface="Twentieth Century"/>
                <a:ea typeface="Twentieth Century"/>
                <a:cs typeface="Twentieth Century"/>
                <a:sym typeface="Twentieth Century"/>
              </a:rPr>
              <a:t>mit</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Ihrem</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Nachbarn</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über</a:t>
            </a:r>
            <a:r>
              <a:rPr lang="en-US" sz="5400" b="1" dirty="0">
                <a:latin typeface="Twentieth Century"/>
                <a:ea typeface="Twentieth Century"/>
                <a:cs typeface="Twentieth Century"/>
                <a:sym typeface="Twentieth Century"/>
              </a:rPr>
              <a:t> das, was </a:t>
            </a:r>
            <a:r>
              <a:rPr lang="en-US" sz="5400" b="1" dirty="0" err="1">
                <a:latin typeface="Twentieth Century"/>
                <a:ea typeface="Twentieth Century"/>
                <a:cs typeface="Twentieth Century"/>
                <a:sym typeface="Twentieth Century"/>
              </a:rPr>
              <a:t>sie</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gehört</a:t>
            </a:r>
            <a:r>
              <a:rPr lang="en-US" sz="5400" b="1" dirty="0">
                <a:latin typeface="Twentieth Century"/>
                <a:ea typeface="Twentieth Century"/>
                <a:cs typeface="Twentieth Century"/>
                <a:sym typeface="Twentieth Century"/>
              </a:rPr>
              <a:t> </a:t>
            </a:r>
            <a:r>
              <a:rPr lang="en-US" sz="5400" b="1" dirty="0" err="1">
                <a:latin typeface="Twentieth Century"/>
                <a:ea typeface="Twentieth Century"/>
                <a:cs typeface="Twentieth Century"/>
                <a:sym typeface="Twentieth Century"/>
              </a:rPr>
              <a:t>haben</a:t>
            </a:r>
            <a:r>
              <a:rPr lang="en-US" sz="5400" b="1" dirty="0">
                <a:latin typeface="Twentieth Century"/>
                <a:ea typeface="Twentieth Century"/>
                <a:cs typeface="Twentieth Century"/>
                <a:sym typeface="Twentieth Century"/>
              </a:rPr>
              <a:t>.</a:t>
            </a:r>
            <a:endParaRPr sz="5400" b="1" dirty="0">
              <a:solidFill>
                <a:srgbClr val="000000"/>
              </a:solidFill>
              <a:latin typeface="Twentieth Century"/>
              <a:ea typeface="Twentieth Century"/>
              <a:cs typeface="Twentieth Century"/>
              <a:sym typeface="Twentieth Century"/>
            </a:endParaRPr>
          </a:p>
        </p:txBody>
      </p:sp>
      <p:pic>
        <p:nvPicPr>
          <p:cNvPr id="1730" name="Google Shape;1730;p3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6477" y="492369"/>
            <a:ext cx="2837406" cy="9495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advClick="0" advTm="120000">
        <p:circle/>
      </p:transition>
    </mc:Choice>
    <mc:Fallback xmlns="">
      <p:transition spd="slow" advClick="0" advTm="120000">
        <p:circl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Shape 1719"/>
        <p:cNvGrpSpPr/>
        <p:nvPr/>
      </p:nvGrpSpPr>
      <p:grpSpPr>
        <a:xfrm>
          <a:off x="0" y="0"/>
          <a:ext cx="0" cy="0"/>
          <a:chOff x="0" y="0"/>
          <a:chExt cx="0" cy="0"/>
        </a:xfrm>
      </p:grpSpPr>
      <p:pic>
        <p:nvPicPr>
          <p:cNvPr id="1720" name="Google Shape;1720;p3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7249" y="1487272"/>
            <a:ext cx="3600000" cy="2300189"/>
          </a:xfrm>
          <a:prstGeom prst="rect">
            <a:avLst/>
          </a:prstGeom>
          <a:noFill/>
          <a:ln>
            <a:noFill/>
          </a:ln>
        </p:spPr>
      </p:pic>
      <p:pic>
        <p:nvPicPr>
          <p:cNvPr id="1721" name="Google Shape;1721;p3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845463" y="632319"/>
            <a:ext cx="2837406" cy="949570"/>
          </a:xfrm>
          <a:prstGeom prst="rect">
            <a:avLst/>
          </a:prstGeom>
          <a:noFill/>
          <a:ln>
            <a:noFill/>
          </a:ln>
        </p:spPr>
      </p:pic>
      <p:sp>
        <p:nvSpPr>
          <p:cNvPr id="1722" name="Google Shape;1722;p36"/>
          <p:cNvSpPr txBox="1"/>
          <p:nvPr/>
        </p:nvSpPr>
        <p:spPr>
          <a:xfrm>
            <a:off x="1210131" y="818696"/>
            <a:ext cx="9972000" cy="7738104"/>
          </a:xfrm>
          <a:prstGeom prst="rect">
            <a:avLst/>
          </a:prstGeom>
          <a:noFill/>
          <a:ln>
            <a:noFill/>
          </a:ln>
        </p:spPr>
        <p:txBody>
          <a:bodyPr spcFirstLastPara="1" wrap="square" lIns="91425" tIns="45700" rIns="91425" bIns="45700" anchor="t" anchorCtr="0">
            <a:spAutoFit/>
          </a:bodyPr>
          <a:lstStyle/>
          <a:p>
            <a:pPr marL="0" marR="0" lvl="0" indent="0" algn="ctr" rtl="0">
              <a:lnSpc>
                <a:spcPct val="86956"/>
              </a:lnSpc>
              <a:spcBef>
                <a:spcPts val="0"/>
              </a:spcBef>
              <a:spcAft>
                <a:spcPts val="0"/>
              </a:spcAft>
              <a:buNone/>
            </a:pPr>
            <a:r>
              <a:rPr lang="en-US" sz="13800" dirty="0">
                <a:solidFill>
                  <a:srgbClr val="F2F2F2"/>
                </a:solidFill>
                <a:latin typeface="FUCXED CAPS" pitchFamily="50" charset="0"/>
              </a:rPr>
              <a:t>ZEIT</a:t>
            </a:r>
            <a:endParaRPr dirty="0">
              <a:latin typeface="FUCXED CAPS" pitchFamily="50" charset="0"/>
            </a:endParaRPr>
          </a:p>
          <a:p>
            <a:pPr marL="0" marR="0" lvl="0" indent="0" algn="ctr" rtl="0">
              <a:lnSpc>
                <a:spcPct val="125000"/>
              </a:lnSpc>
              <a:spcBef>
                <a:spcPts val="0"/>
              </a:spcBef>
              <a:spcAft>
                <a:spcPts val="0"/>
              </a:spcAft>
              <a:buNone/>
            </a:pPr>
            <a:r>
              <a:rPr lang="en-US" sz="9600" dirty="0">
                <a:solidFill>
                  <a:srgbClr val="F2F2F2"/>
                </a:solidFill>
                <a:latin typeface="FUCXED CAPS" pitchFamily="50" charset="0"/>
              </a:rPr>
              <a:t>ZUM</a:t>
            </a:r>
            <a:endParaRPr sz="13800" dirty="0">
              <a:solidFill>
                <a:srgbClr val="F2F2F2"/>
              </a:solidFill>
              <a:latin typeface="FUCXED CAPS" pitchFamily="50" charset="0"/>
              <a:sym typeface="Arial"/>
            </a:endParaRPr>
          </a:p>
          <a:p>
            <a:pPr marL="0" marR="0" lvl="0" indent="0" algn="ctr" rtl="0">
              <a:lnSpc>
                <a:spcPct val="86956"/>
              </a:lnSpc>
              <a:spcBef>
                <a:spcPts val="2000"/>
              </a:spcBef>
              <a:spcAft>
                <a:spcPts val="0"/>
              </a:spcAft>
              <a:buNone/>
            </a:pPr>
            <a:r>
              <a:rPr lang="en-US" sz="13800" dirty="0">
                <a:solidFill>
                  <a:srgbClr val="F2F2F2"/>
                </a:solidFill>
                <a:latin typeface="FUCXED CAPS" pitchFamily="50" charset="0"/>
              </a:rPr>
              <a:t>NACHDENKEN</a:t>
            </a:r>
            <a:endParaRPr sz="13800" dirty="0">
              <a:solidFill>
                <a:srgbClr val="F2F2F2"/>
              </a:solidFill>
              <a:latin typeface="FUCXED CAPS" pitchFamily="50" charset="0"/>
              <a:sym typeface="Arial"/>
            </a:endParaRPr>
          </a:p>
        </p:txBody>
      </p:sp>
    </p:spTree>
  </p:cSld>
  <p:clrMapOvr>
    <a:masterClrMapping/>
  </p:clrMapOvr>
  <p:transition spd="slow" advClick="0" advTm="60000">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pic>
        <p:nvPicPr>
          <p:cNvPr id="1736" name="Google Shape;1736;p38" descr="https://i.guim.co.uk/img/media/2545dcf14e3a2077fe9dd6fd1cc5a3f229985bf3/91_0_2163_1298/master/2163.jpg?width=700&amp;quality=85&amp;auto=format&amp;fit=max&amp;s=32e15c7205195052c0806a9dcf5fb52a"/>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3855"/>
            <a:ext cx="12192000" cy="7025238"/>
          </a:xfrm>
          <a:prstGeom prst="rect">
            <a:avLst/>
          </a:prstGeom>
          <a:noFill/>
          <a:ln>
            <a:noFill/>
          </a:ln>
        </p:spPr>
      </p:pic>
      <p:sp>
        <p:nvSpPr>
          <p:cNvPr id="1737" name="Google Shape;1737;p38"/>
          <p:cNvSpPr/>
          <p:nvPr/>
        </p:nvSpPr>
        <p:spPr>
          <a:xfrm>
            <a:off x="3048800" y="5996512"/>
            <a:ext cx="296380" cy="864000"/>
          </a:xfrm>
          <a:prstGeom prst="rect">
            <a:avLst/>
          </a:prstGeom>
          <a:solidFill>
            <a:schemeClr val="dk1"/>
          </a:solid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0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738" name="Google Shape;1738;p38"/>
          <p:cNvSpPr/>
          <p:nvPr/>
        </p:nvSpPr>
        <p:spPr>
          <a:xfrm>
            <a:off x="1362916" y="3459681"/>
            <a:ext cx="3622886" cy="2536831"/>
          </a:xfrm>
          <a:prstGeom prst="rect">
            <a:avLst/>
          </a:prstGeom>
          <a:solidFill>
            <a:srgbClr val="F0F14C"/>
          </a:solid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40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739" name="Google Shape;1739;p38"/>
          <p:cNvSpPr txBox="1"/>
          <p:nvPr/>
        </p:nvSpPr>
        <p:spPr>
          <a:xfrm>
            <a:off x="1362916" y="3852909"/>
            <a:ext cx="3622885" cy="160039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dirty="0" err="1" smtClean="0">
                <a:ln>
                  <a:noFill/>
                </a:ln>
                <a:solidFill>
                  <a:srgbClr val="14AA37"/>
                </a:solidFill>
                <a:effectLst/>
                <a:uLnTx/>
                <a:uFillTx/>
                <a:latin typeface="Crimson Text SemiBold" panose="02000703000000000000" pitchFamily="2" charset="0"/>
                <a:cs typeface="Arial"/>
                <a:sym typeface="Arial"/>
              </a:rPr>
              <a:t>Teil</a:t>
            </a:r>
            <a:r>
              <a:rPr kumimoji="0" lang="en-US" sz="4400" b="0" i="0" u="none" strike="noStrike" kern="0" cap="none" spc="0" normalizeH="0" baseline="0" noProof="0" dirty="0" smtClean="0">
                <a:ln>
                  <a:noFill/>
                </a:ln>
                <a:solidFill>
                  <a:srgbClr val="14AA37"/>
                </a:solidFill>
                <a:effectLst/>
                <a:uLnTx/>
                <a:uFillTx/>
                <a:latin typeface="Crimson Text SemiBold" panose="02000703000000000000" pitchFamily="2" charset="0"/>
                <a:cs typeface="Arial"/>
                <a:sym typeface="Arial"/>
              </a:rPr>
              <a:t> 2</a:t>
            </a:r>
            <a:endParaRPr kumimoji="0" sz="4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endParaRPr>
          </a:p>
          <a:p>
            <a:pPr marL="0" marR="0" lvl="0" indent="0" algn="ctr" defTabSz="914400" rtl="0" eaLnBrk="1" fontAlgn="auto" latinLnBrk="0" hangingPunct="1">
              <a:lnSpc>
                <a:spcPct val="100000"/>
              </a:lnSpc>
              <a:spcBef>
                <a:spcPts val="1200"/>
              </a:spcBef>
              <a:spcAft>
                <a:spcPts val="0"/>
              </a:spcAft>
              <a:buClr>
                <a:srgbClr val="000000"/>
              </a:buClr>
              <a:buSzTx/>
              <a:buFont typeface="Arial"/>
              <a:buNone/>
              <a:tabLst/>
              <a:defRPr/>
            </a:pPr>
            <a:r>
              <a:rPr kumimoji="0" lang="en-US" sz="4400" b="0" i="0" u="none" strike="noStrike" kern="0" cap="none" spc="0" normalizeH="0" baseline="0" noProof="0" dirty="0" smtClean="0">
                <a:ln>
                  <a:noFill/>
                </a:ln>
                <a:solidFill>
                  <a:srgbClr val="000000"/>
                </a:solidFill>
                <a:effectLst/>
                <a:uLnTx/>
                <a:uFillTx/>
                <a:latin typeface="Tw Cen MT Condensed Extra Bold" panose="020B0803020202020204" pitchFamily="34" charset="0"/>
                <a:sym typeface="Arial"/>
              </a:rPr>
              <a:t>WAS JETZT?</a:t>
            </a:r>
            <a:endParaRPr kumimoji="0" sz="4400" b="0" i="0" u="none" strike="noStrike" kern="0" cap="none" spc="0" normalizeH="0" baseline="0" noProof="0" dirty="0">
              <a:ln>
                <a:noFill/>
              </a:ln>
              <a:solidFill>
                <a:srgbClr val="000000"/>
              </a:solidFill>
              <a:effectLst/>
              <a:uLnTx/>
              <a:uFillTx/>
              <a:latin typeface="Tw Cen MT Condensed Extra Bold" panose="020B0803020202020204" pitchFamily="34" charset="0"/>
              <a:sym typeface="Arial"/>
            </a:endParaRPr>
          </a:p>
        </p:txBody>
      </p:sp>
    </p:spTree>
    <p:extLst>
      <p:ext uri="{BB962C8B-B14F-4D97-AF65-F5344CB8AC3E}">
        <p14:creationId xmlns:p14="http://schemas.microsoft.com/office/powerpoint/2010/main" val="2373576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6"/>
                                        </p:tgtEl>
                                        <p:attrNameLst>
                                          <p:attrName>style.visibility</p:attrName>
                                        </p:attrNameLst>
                                      </p:cBhvr>
                                      <p:to>
                                        <p:strVal val="visible"/>
                                      </p:to>
                                    </p:set>
                                    <p:animEffect transition="in" filter="fade">
                                      <p:cBhvr>
                                        <p:cTn id="7" dur="500"/>
                                        <p:tgtEl>
                                          <p:spTgt spid="1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pic>
        <p:nvPicPr>
          <p:cNvPr id="722" name="Grafik 721"/>
          <p:cNvPicPr/>
          <p:nvPr/>
        </p:nvPicPr>
        <p:blipFill>
          <a:blip r:embed="rId2" cstate="email">
            <a:extLst>
              <a:ext uri="{28A0092B-C50C-407E-A947-70E740481C1C}">
                <a14:useLocalDpi xmlns:a14="http://schemas.microsoft.com/office/drawing/2010/main"/>
              </a:ext>
            </a:extLst>
          </a:blip>
          <a:stretch/>
        </p:blipFill>
        <p:spPr>
          <a:xfrm>
            <a:off x="3939154" y="1298758"/>
            <a:ext cx="4312937" cy="4260255"/>
          </a:xfrm>
          <a:prstGeom prst="rect">
            <a:avLst/>
          </a:prstGeom>
          <a:ln>
            <a:noFill/>
          </a:ln>
        </p:spPr>
      </p:pic>
      <p:pic>
        <p:nvPicPr>
          <p:cNvPr id="723" name="Grafik 722"/>
          <p:cNvPicPr/>
          <p:nvPr/>
        </p:nvPicPr>
        <p:blipFill>
          <a:blip r:embed="rId3" cstate="email">
            <a:extLst>
              <a:ext uri="{28A0092B-C50C-407E-A947-70E740481C1C}">
                <a14:useLocalDpi xmlns:a14="http://schemas.microsoft.com/office/drawing/2010/main"/>
              </a:ext>
            </a:extLst>
          </a:blip>
          <a:stretch/>
        </p:blipFill>
        <p:spPr>
          <a:xfrm>
            <a:off x="885355" y="1963157"/>
            <a:ext cx="1752865" cy="2931456"/>
          </a:xfrm>
          <a:prstGeom prst="rect">
            <a:avLst/>
          </a:prstGeom>
          <a:ln>
            <a:noFill/>
          </a:ln>
        </p:spPr>
      </p:pic>
      <p:pic>
        <p:nvPicPr>
          <p:cNvPr id="724" name="Grafik 723"/>
          <p:cNvPicPr/>
          <p:nvPr/>
        </p:nvPicPr>
        <p:blipFill>
          <a:blip r:embed="rId3" cstate="email">
            <a:extLst>
              <a:ext uri="{28A0092B-C50C-407E-A947-70E740481C1C}">
                <a14:useLocalDpi xmlns:a14="http://schemas.microsoft.com/office/drawing/2010/main"/>
              </a:ext>
            </a:extLst>
          </a:blip>
          <a:stretch/>
        </p:blipFill>
        <p:spPr>
          <a:xfrm>
            <a:off x="9554332" y="1963157"/>
            <a:ext cx="1752865" cy="2931456"/>
          </a:xfrm>
          <a:prstGeom prst="rect">
            <a:avLst/>
          </a:prstGeom>
          <a:ln>
            <a:noFill/>
          </a:ln>
        </p:spPr>
      </p:pic>
      <p:sp>
        <p:nvSpPr>
          <p:cNvPr id="2" name="Rechteck 1"/>
          <p:cNvSpPr/>
          <p:nvPr/>
        </p:nvSpPr>
        <p:spPr>
          <a:xfrm>
            <a:off x="3419088" y="436984"/>
            <a:ext cx="5284139"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Hoffnung</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stirbt</a:t>
            </a:r>
            <a:endParaRPr kumimoji="0" lang="de-DE" sz="1800" b="0" i="0" u="none" strike="noStrike" kern="0" cap="none" spc="0" normalizeH="0" baseline="0" noProof="0" dirty="0" smtClean="0">
              <a:ln>
                <a:noFill/>
              </a:ln>
              <a:solidFill>
                <a:sysClr val="windowText" lastClr="000000"/>
              </a:solidFill>
              <a:effectLst/>
              <a:uLnTx/>
              <a:uFillTx/>
              <a:latin typeface="Arial"/>
              <a:cs typeface="Arial"/>
              <a:sym typeface="Arial"/>
            </a:endParaRPr>
          </a:p>
        </p:txBody>
      </p:sp>
      <p:sp>
        <p:nvSpPr>
          <p:cNvPr id="4" name="Rechteck 3"/>
          <p:cNvSpPr/>
          <p:nvPr/>
        </p:nvSpPr>
        <p:spPr>
          <a:xfrm>
            <a:off x="3453552" y="5755167"/>
            <a:ext cx="5356274"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Handeln</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beginnt</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113081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547"/>
        </a:solidFill>
        <a:effectLst/>
      </p:bgPr>
    </p:bg>
    <p:spTree>
      <p:nvGrpSpPr>
        <p:cNvPr id="1" name="Shape 1826"/>
        <p:cNvGrpSpPr/>
        <p:nvPr/>
      </p:nvGrpSpPr>
      <p:grpSpPr>
        <a:xfrm>
          <a:off x="0" y="0"/>
          <a:ext cx="0" cy="0"/>
          <a:chOff x="0" y="0"/>
          <a:chExt cx="0" cy="0"/>
        </a:xfrm>
      </p:grpSpPr>
      <p:pic>
        <p:nvPicPr>
          <p:cNvPr id="1828" name="Google Shape;1828;p48"/>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8487295" y="1913267"/>
            <a:ext cx="3181287" cy="3160327"/>
          </a:xfrm>
          <a:prstGeom prst="rect">
            <a:avLst/>
          </a:prstGeom>
          <a:noFill/>
          <a:ln>
            <a:noFill/>
          </a:ln>
        </p:spPr>
      </p:pic>
      <p:pic>
        <p:nvPicPr>
          <p:cNvPr id="1830" name="Google Shape;1830;p4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49682" y="5789333"/>
            <a:ext cx="2837406" cy="949570"/>
          </a:xfrm>
          <a:prstGeom prst="rect">
            <a:avLst/>
          </a:prstGeom>
          <a:noFill/>
          <a:ln>
            <a:noFill/>
          </a:ln>
        </p:spPr>
      </p:pic>
      <p:sp>
        <p:nvSpPr>
          <p:cNvPr id="2" name="Rechteck 1"/>
          <p:cNvSpPr/>
          <p:nvPr/>
        </p:nvSpPr>
        <p:spPr>
          <a:xfrm>
            <a:off x="1045343" y="1111060"/>
            <a:ext cx="828153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Die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pflicht</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zu</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handeln</a:t>
            </a:r>
            <a:endPar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endParaRPr>
          </a:p>
        </p:txBody>
      </p:sp>
      <p:sp>
        <p:nvSpPr>
          <p:cNvPr id="5" name="Textfeld 4"/>
          <p:cNvSpPr txBox="1"/>
          <p:nvPr/>
        </p:nvSpPr>
        <p:spPr>
          <a:xfrm>
            <a:off x="1045343" y="2625969"/>
            <a:ext cx="692634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Wir sind die letzte Generation, die die Katastrophe noch aufhalten kann.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Was sage ich einmal meinen Kindern / Enkelkindern? </a:t>
            </a:r>
            <a:endPar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p:txBody>
      </p:sp>
    </p:spTree>
    <p:extLst>
      <p:ext uri="{BB962C8B-B14F-4D97-AF65-F5344CB8AC3E}">
        <p14:creationId xmlns:p14="http://schemas.microsoft.com/office/powerpoint/2010/main" val="3645555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pic>
        <p:nvPicPr>
          <p:cNvPr id="1836" name="Google Shape;1836;p49" descr="A crowd of people standing in front of a building&#10;&#10;Description automatically generated"/>
          <p:cNvPicPr preferRelativeResize="0"/>
          <p:nvPr/>
        </p:nvPicPr>
        <p:blipFill rotWithShape="1">
          <a:blip r:embed="rId3">
            <a:alphaModFix/>
          </a:blip>
          <a:srcRect/>
          <a:stretch/>
        </p:blipFill>
        <p:spPr>
          <a:xfrm>
            <a:off x="-59721" y="-28755"/>
            <a:ext cx="12251721" cy="6886756"/>
          </a:xfrm>
          <a:prstGeom prst="rect">
            <a:avLst/>
          </a:prstGeom>
          <a:noFill/>
          <a:ln>
            <a:noFill/>
          </a:ln>
        </p:spPr>
      </p:pic>
      <p:sp>
        <p:nvSpPr>
          <p:cNvPr id="1837" name="Google Shape;1837;p49"/>
          <p:cNvSpPr txBox="1"/>
          <p:nvPr/>
        </p:nvSpPr>
        <p:spPr>
          <a:xfrm>
            <a:off x="1579419" y="1937276"/>
            <a:ext cx="9243752" cy="2062063"/>
          </a:xfrm>
          <a:prstGeom prst="rect">
            <a:avLst/>
          </a:prstGeom>
          <a:solidFill>
            <a:srgbClr val="92FA7A">
              <a:alpha val="81000"/>
            </a:srgbClr>
          </a:solidFill>
          <a:ln>
            <a:noFill/>
          </a:ln>
        </p:spPr>
        <p:txBody>
          <a:bodyPr spcFirstLastPara="1" wrap="square" lIns="91425" tIns="45700" rIns="91425" bIns="45700" anchor="t" anchorCtr="0">
            <a:spAutoFit/>
          </a:bodyPr>
          <a:lstStyle/>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Seit</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2018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als</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Teil</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von Rising Up</a:t>
            </a: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Deklaration</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der Rebellion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im</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Oktober</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2018</a:t>
            </a:r>
            <a:endParaRPr kumimoji="0" lang="en-US" sz="3200" b="0"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Arial"/>
              <a:sym typeface="Arial"/>
            </a:endParaRP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Londoner </a:t>
            </a:r>
            <a:r>
              <a:rPr kumimoji="0" lang="en-US" sz="3200" b="1" i="0" u="none" strike="noStrike" kern="0" cap="none" spc="0" normalizeH="0" baseline="0" noProof="0" dirty="0" err="1">
                <a:ln>
                  <a:noFill/>
                </a:ln>
                <a:solidFill>
                  <a:srgbClr val="000000"/>
                </a:solidFill>
                <a:effectLst/>
                <a:uLnTx/>
                <a:uFillTx/>
                <a:latin typeface="Crimson Text SemiBold" panose="02000703000000000000" pitchFamily="2" charset="0"/>
                <a:ea typeface="Twentieth Century"/>
                <a:cs typeface="Twentieth Century"/>
                <a:sym typeface="Twentieth Century"/>
              </a:rPr>
              <a:t>Brückenblockaden</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 </a:t>
            </a:r>
            <a:endPar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457200" marR="0" lvl="0" indent="-457200" algn="l" defTabSz="914400" rtl="0" eaLnBrk="1" fontAlgn="auto" latinLnBrk="0" hangingPunct="1">
              <a:lnSpc>
                <a:spcPct val="100000"/>
              </a:lnSpc>
              <a:spcBef>
                <a:spcPts val="0"/>
              </a:spcBef>
              <a:spcAft>
                <a:spcPts val="0"/>
              </a:spcAft>
              <a:buClr>
                <a:srgbClr val="000000"/>
              </a:buClr>
              <a:buSzPts val="3600"/>
              <a:buFont typeface="Arial"/>
              <a:buChar char="•"/>
              <a:tabLst/>
              <a:defRPr/>
            </a:pP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Seit</a:t>
            </a: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 </a:t>
            </a: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Jänner</a:t>
            </a: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 2019 </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in </a:t>
            </a: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Wien, </a:t>
            </a: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seit</a:t>
            </a: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 August 2019 in Graz</a:t>
            </a:r>
            <a:endPar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sp>
        <p:nvSpPr>
          <p:cNvPr id="2" name="Rechteck 1"/>
          <p:cNvSpPr/>
          <p:nvPr/>
        </p:nvSpPr>
        <p:spPr>
          <a:xfrm>
            <a:off x="1986743" y="589747"/>
            <a:ext cx="8983084"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Extinction      rebellion</a:t>
            </a:r>
            <a:endParaRPr kumimoji="0" lang="de-DE" sz="60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24930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7"/>
                                        </p:tgtEl>
                                        <p:attrNameLst>
                                          <p:attrName>style.visibility</p:attrName>
                                        </p:attrNameLst>
                                      </p:cBhvr>
                                      <p:to>
                                        <p:strVal val="visible"/>
                                      </p:to>
                                    </p:set>
                                    <p:animEffect transition="in" filter="fade">
                                      <p:cBhvr>
                                        <p:cTn id="7" dur="500"/>
                                        <p:tgtEl>
                                          <p:spTgt spid="1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83ADD3"/>
        </a:solidFill>
        <a:effectLst/>
      </p:bgPr>
    </p:bg>
    <p:spTree>
      <p:nvGrpSpPr>
        <p:cNvPr id="1" name="Shape 1852"/>
        <p:cNvGrpSpPr/>
        <p:nvPr/>
      </p:nvGrpSpPr>
      <p:grpSpPr>
        <a:xfrm>
          <a:off x="0" y="0"/>
          <a:ext cx="0" cy="0"/>
          <a:chOff x="0" y="0"/>
          <a:chExt cx="0" cy="0"/>
        </a:xfrm>
      </p:grpSpPr>
      <p:grpSp>
        <p:nvGrpSpPr>
          <p:cNvPr id="1854" name="Google Shape;1854;p51"/>
          <p:cNvGrpSpPr/>
          <p:nvPr/>
        </p:nvGrpSpPr>
        <p:grpSpPr>
          <a:xfrm>
            <a:off x="1911913" y="2064797"/>
            <a:ext cx="8383514" cy="2700995"/>
            <a:chOff x="1904009" y="2467786"/>
            <a:chExt cx="8383514" cy="2700995"/>
          </a:xfrm>
        </p:grpSpPr>
        <p:pic>
          <p:nvPicPr>
            <p:cNvPr id="1855" name="Google Shape;1855;p51" descr="https://upload.wikimedia.org/wikipedia/commons/thumb/7/7a/Mahatma-Gandhi%2C_studio%2C_1931.jpg/640px-Mahatma-Gandhi%2C_studio%2C_1931.jpg?1552280352058"/>
            <p:cNvPicPr preferRelativeResize="0"/>
            <p:nvPr/>
          </p:nvPicPr>
          <p:blipFill rotWithShape="1">
            <a:blip r:embed="rId3">
              <a:alphaModFix/>
            </a:blip>
            <a:srcRect/>
            <a:stretch/>
          </p:blipFill>
          <p:spPr>
            <a:xfrm>
              <a:off x="1904009" y="2467901"/>
              <a:ext cx="1897909" cy="2684187"/>
            </a:xfrm>
            <a:prstGeom prst="rect">
              <a:avLst/>
            </a:prstGeom>
            <a:solidFill>
              <a:srgbClr val="ED9BC5"/>
            </a:solidFill>
            <a:ln>
              <a:noFill/>
            </a:ln>
          </p:spPr>
        </p:pic>
        <p:pic>
          <p:nvPicPr>
            <p:cNvPr id="1856" name="Google Shape;1856;p51" descr="https://upload.wikimedia.org/wikipedia/commons/c/c4/Rosaparks.jpg?1552280583915"/>
            <p:cNvPicPr preferRelativeResize="0"/>
            <p:nvPr/>
          </p:nvPicPr>
          <p:blipFill rotWithShape="1">
            <a:blip r:embed="rId4" cstate="email">
              <a:alphaModFix/>
              <a:extLst>
                <a:ext uri="{28A0092B-C50C-407E-A947-70E740481C1C}">
                  <a14:useLocalDpi xmlns:a14="http://schemas.microsoft.com/office/drawing/2010/main"/>
                </a:ext>
              </a:extLst>
            </a:blip>
            <a:srcRect b="-753"/>
            <a:stretch/>
          </p:blipFill>
          <p:spPr>
            <a:xfrm>
              <a:off x="5145680" y="2484594"/>
              <a:ext cx="1897909" cy="2684187"/>
            </a:xfrm>
            <a:prstGeom prst="rect">
              <a:avLst/>
            </a:prstGeom>
            <a:noFill/>
            <a:ln>
              <a:noFill/>
            </a:ln>
          </p:spPr>
        </p:pic>
        <p:pic>
          <p:nvPicPr>
            <p:cNvPr id="1857" name="Google Shape;1857;p51" descr="https://upload.wikimedia.org/wikipedia/commons/0/05/Martin_Luther_King%2C_Jr..jpg?1552280702587"/>
            <p:cNvPicPr preferRelativeResize="0"/>
            <p:nvPr/>
          </p:nvPicPr>
          <p:blipFill rotWithShape="1">
            <a:blip r:embed="rId5">
              <a:alphaModFix/>
            </a:blip>
            <a:srcRect/>
            <a:stretch/>
          </p:blipFill>
          <p:spPr>
            <a:xfrm>
              <a:off x="8389614" y="2467786"/>
              <a:ext cx="1897909" cy="2684187"/>
            </a:xfrm>
            <a:prstGeom prst="rect">
              <a:avLst/>
            </a:prstGeom>
            <a:solidFill>
              <a:srgbClr val="ED9BC5"/>
            </a:solidFill>
            <a:ln>
              <a:noFill/>
            </a:ln>
          </p:spPr>
        </p:pic>
      </p:grpSp>
      <p:sp>
        <p:nvSpPr>
          <p:cNvPr id="1858" name="Google Shape;1858;p51"/>
          <p:cNvSpPr txBox="1"/>
          <p:nvPr/>
        </p:nvSpPr>
        <p:spPr>
          <a:xfrm>
            <a:off x="1549588" y="4981927"/>
            <a:ext cx="2649883" cy="46166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Mahatma Gandhi</a:t>
            </a:r>
            <a:endParaRPr kumimoji="0"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sp>
        <p:nvSpPr>
          <p:cNvPr id="1859" name="Google Shape;1859;p51"/>
          <p:cNvSpPr txBox="1"/>
          <p:nvPr/>
        </p:nvSpPr>
        <p:spPr>
          <a:xfrm>
            <a:off x="5153585" y="4981927"/>
            <a:ext cx="1897908" cy="46162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Rosa Parks</a:t>
            </a:r>
            <a:endParaRPr kumimoji="0"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sp>
        <p:nvSpPr>
          <p:cNvPr id="1860" name="Google Shape;1860;p51"/>
          <p:cNvSpPr txBox="1"/>
          <p:nvPr/>
        </p:nvSpPr>
        <p:spPr>
          <a:xfrm>
            <a:off x="8051151" y="4981927"/>
            <a:ext cx="2574834" cy="83095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Martin Luther King</a:t>
            </a:r>
            <a:endParaRPr kumimoji="0" sz="24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p:txBody>
      </p:sp>
      <p:pic>
        <p:nvPicPr>
          <p:cNvPr id="10" name="Google Shape;1847;p5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629852" y="5977399"/>
            <a:ext cx="2432612" cy="814101"/>
          </a:xfrm>
          <a:prstGeom prst="rect">
            <a:avLst/>
          </a:prstGeom>
          <a:noFill/>
          <a:ln>
            <a:noFill/>
          </a:ln>
        </p:spPr>
      </p:pic>
      <p:sp>
        <p:nvSpPr>
          <p:cNvPr id="11" name="Rechteck 10"/>
          <p:cNvSpPr/>
          <p:nvPr/>
        </p:nvSpPr>
        <p:spPr>
          <a:xfrm>
            <a:off x="752301" y="606838"/>
            <a:ext cx="10702738"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Gewaltfreier</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ziviler</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ungehorsam</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732665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29479E6-39C3-4AF2-A672-8C2682CD4F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895"/>
            <a:ext cx="12192000" cy="6854209"/>
          </a:xfrm>
          <a:prstGeom prst="rect">
            <a:avLst/>
          </a:prstGeom>
        </p:spPr>
      </p:pic>
      <p:sp>
        <p:nvSpPr>
          <p:cNvPr id="1034" name="TextShape 2"/>
          <p:cNvSpPr txBox="1"/>
          <p:nvPr/>
        </p:nvSpPr>
        <p:spPr>
          <a:xfrm>
            <a:off x="784068" y="1514125"/>
            <a:ext cx="10623862" cy="4183204"/>
          </a:xfrm>
          <a:prstGeom prst="rect">
            <a:avLst/>
          </a:prstGeom>
          <a:solidFill>
            <a:schemeClr val="bg1">
              <a:lumMod val="85000"/>
              <a:alpha val="60000"/>
            </a:schemeClr>
          </a:solid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600"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Gewaltfreier ziviler </a:t>
            </a:r>
            <a:r>
              <a:rPr kumimoji="0" lang="de-AT" sz="3600"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Ungehorsam …</a:t>
            </a:r>
            <a:endParaRPr kumimoji="0" lang="de-AT" sz="36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ist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ein historisch bewährtes Mittel, um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Veränderungen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herbeizuführen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hat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höhere Erfolgschancen als gewaltsame Aufstände</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erfordert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nur </a:t>
            </a:r>
            <a:r>
              <a:rPr kumimoji="0" lang="de-AT" sz="3144" b="0" i="0" u="none" strike="noStrike" kern="1200" cap="none" spc="-1" normalizeH="0" baseline="0" noProof="0" dirty="0">
                <a:ln>
                  <a:noFill/>
                </a:ln>
                <a:solidFill>
                  <a:srgbClr val="009644"/>
                </a:solidFill>
                <a:effectLst/>
                <a:uLnTx/>
                <a:uFillTx/>
                <a:latin typeface="Crimson Text SemiBold" panose="02000703000000000000" pitchFamily="2" charset="0"/>
                <a:ea typeface="Crimson Text SemiBold"/>
                <a:cs typeface="Arial"/>
                <a:sym typeface="Arial"/>
              </a:rPr>
              <a:t>3,5% der Bevölkerung</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die sich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daran</a:t>
            </a:r>
            <a:b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b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beteiligen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müssen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pic>
        <p:nvPicPr>
          <p:cNvPr id="1035" name="Grafik 1034"/>
          <p:cNvPicPr>
            <a:picLocks noChangeAspect="1"/>
          </p:cNvPicPr>
          <p:nvPr/>
        </p:nvPicPr>
        <p:blipFill>
          <a:blip r:embed="rId3" cstate="email">
            <a:extLst>
              <a:ext uri="{28A0092B-C50C-407E-A947-70E740481C1C}">
                <a14:useLocalDpi xmlns:a14="http://schemas.microsoft.com/office/drawing/2010/main"/>
              </a:ext>
            </a:extLst>
          </a:blip>
          <a:stretch/>
        </p:blipFill>
        <p:spPr>
          <a:xfrm>
            <a:off x="8711734" y="5676034"/>
            <a:ext cx="3331747" cy="1109313"/>
          </a:xfrm>
          <a:prstGeom prst="rect">
            <a:avLst/>
          </a:prstGeom>
          <a:ln>
            <a:noFill/>
          </a:ln>
        </p:spPr>
      </p:pic>
      <p:sp>
        <p:nvSpPr>
          <p:cNvPr id="6" name="Rechteck 5"/>
          <p:cNvSpPr/>
          <p:nvPr/>
        </p:nvSpPr>
        <p:spPr>
          <a:xfrm>
            <a:off x="1404523" y="473038"/>
            <a:ext cx="9382953"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Stören</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um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gehört</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zu</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werden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272950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Shape 1369"/>
        <p:cNvGrpSpPr/>
        <p:nvPr/>
      </p:nvGrpSpPr>
      <p:grpSpPr>
        <a:xfrm>
          <a:off x="0" y="0"/>
          <a:ext cx="0" cy="0"/>
          <a:chOff x="0" y="0"/>
          <a:chExt cx="0" cy="0"/>
        </a:xfrm>
      </p:grpSpPr>
      <p:grpSp>
        <p:nvGrpSpPr>
          <p:cNvPr id="1370" name="Google Shape;1370;p6"/>
          <p:cNvGrpSpPr/>
          <p:nvPr/>
        </p:nvGrpSpPr>
        <p:grpSpPr>
          <a:xfrm>
            <a:off x="6408804" y="2635808"/>
            <a:ext cx="3621600" cy="4225073"/>
            <a:chOff x="2239121" y="2635808"/>
            <a:chExt cx="3621600" cy="4225073"/>
          </a:xfrm>
        </p:grpSpPr>
        <p:sp>
          <p:nvSpPr>
            <p:cNvPr id="1371" name="Google Shape;1371;p6"/>
            <p:cNvSpPr/>
            <p:nvPr/>
          </p:nvSpPr>
          <p:spPr>
            <a:xfrm>
              <a:off x="3964696" y="5168881"/>
              <a:ext cx="228600" cy="1692000"/>
            </a:xfrm>
            <a:prstGeom prst="rect">
              <a:avLst/>
            </a:prstGeom>
            <a:solidFill>
              <a:schemeClr val="dk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sp>
          <p:nvSpPr>
            <p:cNvPr id="1372" name="Google Shape;1372;p6"/>
            <p:cNvSpPr/>
            <p:nvPr/>
          </p:nvSpPr>
          <p:spPr>
            <a:xfrm>
              <a:off x="2239121" y="2635808"/>
              <a:ext cx="3621600" cy="2538000"/>
            </a:xfrm>
            <a:prstGeom prst="rect">
              <a:avLst/>
            </a:prstGeom>
            <a:solidFill>
              <a:srgbClr val="F0F14C"/>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grpSp>
      <p:pic>
        <p:nvPicPr>
          <p:cNvPr id="1373" name="Google Shape;1373;p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298576" y="301661"/>
            <a:ext cx="1472400" cy="1472400"/>
          </a:xfrm>
          <a:prstGeom prst="rect">
            <a:avLst/>
          </a:prstGeom>
          <a:noFill/>
          <a:ln>
            <a:noFill/>
          </a:ln>
        </p:spPr>
      </p:pic>
      <p:grpSp>
        <p:nvGrpSpPr>
          <p:cNvPr id="1374" name="Google Shape;1374;p6"/>
          <p:cNvGrpSpPr/>
          <p:nvPr/>
        </p:nvGrpSpPr>
        <p:grpSpPr>
          <a:xfrm>
            <a:off x="2239121" y="2635808"/>
            <a:ext cx="3621600" cy="4225073"/>
            <a:chOff x="2239121" y="2635808"/>
            <a:chExt cx="3621600" cy="4225073"/>
          </a:xfrm>
        </p:grpSpPr>
        <p:grpSp>
          <p:nvGrpSpPr>
            <p:cNvPr id="1375" name="Google Shape;1375;p6"/>
            <p:cNvGrpSpPr/>
            <p:nvPr/>
          </p:nvGrpSpPr>
          <p:grpSpPr>
            <a:xfrm>
              <a:off x="2239121" y="2635808"/>
              <a:ext cx="3621600" cy="4225073"/>
              <a:chOff x="2239121" y="2635808"/>
              <a:chExt cx="3621600" cy="4225073"/>
            </a:xfrm>
          </p:grpSpPr>
          <p:sp>
            <p:nvSpPr>
              <p:cNvPr id="1376" name="Google Shape;1376;p6"/>
              <p:cNvSpPr/>
              <p:nvPr/>
            </p:nvSpPr>
            <p:spPr>
              <a:xfrm>
                <a:off x="3964696" y="5168881"/>
                <a:ext cx="228600" cy="1692000"/>
              </a:xfrm>
              <a:prstGeom prst="rect">
                <a:avLst/>
              </a:prstGeom>
              <a:solidFill>
                <a:schemeClr val="dk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sp>
            <p:nvSpPr>
              <p:cNvPr id="1377" name="Google Shape;1377;p6"/>
              <p:cNvSpPr/>
              <p:nvPr/>
            </p:nvSpPr>
            <p:spPr>
              <a:xfrm>
                <a:off x="2239121" y="2635808"/>
                <a:ext cx="3621600" cy="2538000"/>
              </a:xfrm>
              <a:prstGeom prst="rect">
                <a:avLst/>
              </a:prstGeom>
              <a:solidFill>
                <a:srgbClr val="F0F14C"/>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grpSp>
        <p:sp>
          <p:nvSpPr>
            <p:cNvPr id="1378" name="Google Shape;1378;p6"/>
            <p:cNvSpPr txBox="1"/>
            <p:nvPr/>
          </p:nvSpPr>
          <p:spPr>
            <a:xfrm>
              <a:off x="2250233" y="2668391"/>
              <a:ext cx="3599375" cy="19081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14AA37"/>
                  </a:solidFill>
                  <a:latin typeface="+mn-lt"/>
                </a:rPr>
                <a:t>TEIL</a:t>
              </a:r>
              <a:r>
                <a:rPr lang="en-US" sz="3600" dirty="0">
                  <a:solidFill>
                    <a:srgbClr val="14AA37"/>
                  </a:solidFill>
                  <a:latin typeface="+mn-lt"/>
                  <a:sym typeface="Arial"/>
                </a:rPr>
                <a:t> 1</a:t>
              </a:r>
              <a:endParaRPr dirty="0">
                <a:latin typeface="+mn-lt"/>
              </a:endParaRPr>
            </a:p>
            <a:p>
              <a:pPr marL="0" marR="0" lvl="0" indent="0" algn="ctr" rtl="0">
                <a:spcBef>
                  <a:spcPts val="1200"/>
                </a:spcBef>
                <a:spcAft>
                  <a:spcPts val="0"/>
                </a:spcAft>
                <a:buNone/>
              </a:pPr>
              <a:r>
                <a:rPr lang="en-US" sz="3600" dirty="0">
                  <a:latin typeface="+mn-lt"/>
                </a:rPr>
                <a:t>DIE</a:t>
              </a:r>
              <a:r>
                <a:rPr lang="en-US" sz="3600" dirty="0">
                  <a:solidFill>
                    <a:srgbClr val="000000"/>
                  </a:solidFill>
                  <a:latin typeface="+mn-lt"/>
                  <a:sym typeface="Arial"/>
                </a:rPr>
                <a:t> </a:t>
              </a:r>
              <a:r>
                <a:rPr lang="en-US" sz="3600" dirty="0">
                  <a:latin typeface="+mn-lt"/>
                </a:rPr>
                <a:t>KLIMA-</a:t>
              </a:r>
              <a:r>
                <a:rPr lang="en-US" sz="3600" dirty="0">
                  <a:solidFill>
                    <a:srgbClr val="000000"/>
                  </a:solidFill>
                  <a:latin typeface="+mn-lt"/>
                  <a:sym typeface="Arial"/>
                </a:rPr>
                <a:t> &amp; </a:t>
              </a:r>
              <a:r>
                <a:rPr lang="en-US" sz="3600" dirty="0">
                  <a:latin typeface="+mn-lt"/>
                </a:rPr>
                <a:t>UMWELTKRISE</a:t>
              </a:r>
              <a:endParaRPr dirty="0">
                <a:latin typeface="+mn-lt"/>
              </a:endParaRPr>
            </a:p>
          </p:txBody>
        </p:sp>
      </p:grpSp>
      <p:sp>
        <p:nvSpPr>
          <p:cNvPr id="1379" name="Google Shape;1379;p6"/>
          <p:cNvSpPr txBox="1"/>
          <p:nvPr/>
        </p:nvSpPr>
        <p:spPr>
          <a:xfrm>
            <a:off x="6593121" y="2673663"/>
            <a:ext cx="3252967" cy="19081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14AA37"/>
                </a:solidFill>
                <a:latin typeface="+mn-lt"/>
              </a:rPr>
              <a:t>TEIL</a:t>
            </a:r>
            <a:r>
              <a:rPr lang="en-US" sz="3600" dirty="0">
                <a:solidFill>
                  <a:srgbClr val="14AA37"/>
                </a:solidFill>
                <a:latin typeface="+mn-lt"/>
                <a:sym typeface="Arial"/>
              </a:rPr>
              <a:t> 2</a:t>
            </a:r>
            <a:endParaRPr sz="3600" dirty="0">
              <a:latin typeface="+mn-lt"/>
            </a:endParaRPr>
          </a:p>
          <a:p>
            <a:pPr marL="0" marR="0" lvl="0" indent="0" algn="ctr" rtl="0">
              <a:spcBef>
                <a:spcPts val="1200"/>
              </a:spcBef>
              <a:spcAft>
                <a:spcPts val="0"/>
              </a:spcAft>
              <a:buNone/>
            </a:pPr>
            <a:r>
              <a:rPr lang="en-US" sz="3600" dirty="0">
                <a:latin typeface="+mn-lt"/>
              </a:rPr>
              <a:t>WAS WIR TUN MÜSSEN</a:t>
            </a:r>
            <a:endParaRPr sz="3600" dirty="0">
              <a:latin typeface="+mn-lt"/>
            </a:endParaRPr>
          </a:p>
        </p:txBody>
      </p:sp>
      <p:sp>
        <p:nvSpPr>
          <p:cNvPr id="1380" name="Google Shape;1380;p6"/>
          <p:cNvSpPr txBox="1"/>
          <p:nvPr/>
        </p:nvSpPr>
        <p:spPr>
          <a:xfrm>
            <a:off x="2045215" y="210500"/>
            <a:ext cx="8103500" cy="2552069"/>
          </a:xfrm>
          <a:prstGeom prst="rect">
            <a:avLst/>
          </a:prstGeom>
          <a:noFill/>
          <a:ln>
            <a:noFill/>
          </a:ln>
        </p:spPr>
        <p:txBody>
          <a:bodyPr spcFirstLastPara="1" wrap="square" lIns="91425" tIns="45700" rIns="91425" bIns="45700" anchor="t" anchorCtr="0">
            <a:spAutoFit/>
          </a:bodyPr>
          <a:lstStyle/>
          <a:p>
            <a:pPr marL="0" marR="0" lvl="0" indent="0" algn="ctr" rtl="0">
              <a:lnSpc>
                <a:spcPct val="111111"/>
              </a:lnSpc>
              <a:spcBef>
                <a:spcPts val="0"/>
              </a:spcBef>
              <a:spcAft>
                <a:spcPts val="0"/>
              </a:spcAft>
              <a:buNone/>
            </a:pPr>
            <a:r>
              <a:rPr lang="en-US" sz="7200" dirty="0">
                <a:latin typeface="+mj-lt"/>
              </a:rPr>
              <a:t>ZIELE DIESES VORTRAGS</a:t>
            </a:r>
            <a:endParaRPr sz="7200" dirty="0">
              <a:solidFill>
                <a:srgbClr val="000000"/>
              </a:solidFill>
              <a:latin typeface="+mj-lt"/>
              <a:sym typeface="Arial"/>
            </a:endParaRPr>
          </a:p>
        </p:txBody>
      </p:sp>
    </p:spTree>
  </p:cSld>
  <p:clrMapOvr>
    <a:masterClrMapping/>
  </p:clrMapOvr>
  <p:transition spd="slow">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Grafik 1037"/>
          <p:cNvPicPr/>
          <p:nvPr/>
        </p:nvPicPr>
        <p:blipFill>
          <a:blip r:embed="rId2" cstate="email">
            <a:extLst>
              <a:ext uri="{28A0092B-C50C-407E-A947-70E740481C1C}">
                <a14:useLocalDpi xmlns:a14="http://schemas.microsoft.com/office/drawing/2010/main"/>
              </a:ext>
            </a:extLst>
          </a:blip>
          <a:stretch/>
        </p:blipFill>
        <p:spPr>
          <a:xfrm>
            <a:off x="8580258" y="5543580"/>
            <a:ext cx="3429974" cy="1142018"/>
          </a:xfrm>
          <a:prstGeom prst="rect">
            <a:avLst/>
          </a:prstGeom>
          <a:ln>
            <a:noFill/>
          </a:ln>
        </p:spPr>
      </p:pic>
      <p:sp>
        <p:nvSpPr>
          <p:cNvPr id="1039" name="TextShape 2"/>
          <p:cNvSpPr txBox="1"/>
          <p:nvPr/>
        </p:nvSpPr>
        <p:spPr>
          <a:xfrm>
            <a:off x="4160330" y="5919935"/>
            <a:ext cx="3870585" cy="479241"/>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2400" b="1" i="0" u="none" strike="noStrike" kern="1200" cap="none" spc="-1" normalizeH="0" baseline="0" noProof="0" dirty="0" err="1">
                <a:ln>
                  <a:noFill/>
                </a:ln>
                <a:solidFill>
                  <a:prstClr val="black"/>
                </a:solidFill>
                <a:effectLst/>
                <a:uLnTx/>
                <a:uFillTx/>
                <a:latin typeface="Crimson Text SemiBold" panose="02000703000000000000" pitchFamily="2" charset="0"/>
                <a:cs typeface="Arial"/>
                <a:sym typeface="Arial"/>
              </a:rPr>
              <a:t>Chenoweth</a:t>
            </a:r>
            <a:r>
              <a:rPr kumimoji="0" lang="de-AT" sz="2400" b="1"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rPr>
              <a:t> et al., 2017</a:t>
            </a:r>
            <a:endParaRPr kumimoji="0" lang="de-AT" sz="24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pic>
        <p:nvPicPr>
          <p:cNvPr id="1040" name="Grafik 3"/>
          <p:cNvPicPr/>
          <p:nvPr/>
        </p:nvPicPr>
        <p:blipFill>
          <a:blip r:embed="rId3"/>
          <a:stretch/>
        </p:blipFill>
        <p:spPr>
          <a:xfrm>
            <a:off x="3699256" y="1568213"/>
            <a:ext cx="4331659" cy="4202349"/>
          </a:xfrm>
          <a:prstGeom prst="rect">
            <a:avLst/>
          </a:prstGeom>
          <a:ln>
            <a:noFill/>
          </a:ln>
          <a:effectLst>
            <a:outerShdw dist="139498" dir="2700000">
              <a:srgbClr val="333333">
                <a:alpha val="65000"/>
              </a:srgbClr>
            </a:outerShdw>
          </a:effectLst>
        </p:spPr>
      </p:pic>
      <p:sp>
        <p:nvSpPr>
          <p:cNvPr id="6" name="Rechteck 5"/>
          <p:cNvSpPr/>
          <p:nvPr/>
        </p:nvSpPr>
        <p:spPr>
          <a:xfrm>
            <a:off x="1959041" y="540441"/>
            <a:ext cx="8273162"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Gewaltfrei</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vs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gewaltsam</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483793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sp>
        <p:nvSpPr>
          <p:cNvPr id="754" name="CustomShape 1"/>
          <p:cNvSpPr/>
          <p:nvPr/>
        </p:nvSpPr>
        <p:spPr>
          <a:xfrm>
            <a:off x="2081361" y="2130345"/>
            <a:ext cx="8453026" cy="3988574"/>
          </a:xfrm>
          <a:custGeom>
            <a:avLst/>
            <a:gdLst/>
            <a:ahLst/>
            <a:cxnLst/>
            <a:rect l="l" t="t" r="r" b="b"/>
            <a:pathLst>
              <a:path w="8686800" h="4140200">
                <a:moveTo>
                  <a:pt x="0" y="4005790"/>
                </a:moveTo>
                <a:cubicBezTo>
                  <a:pt x="263525" y="3937527"/>
                  <a:pt x="527050" y="3869265"/>
                  <a:pt x="819150" y="3777190"/>
                </a:cubicBezTo>
                <a:cubicBezTo>
                  <a:pt x="1111250" y="3685115"/>
                  <a:pt x="1489075" y="3580340"/>
                  <a:pt x="1752600" y="3453340"/>
                </a:cubicBezTo>
                <a:cubicBezTo>
                  <a:pt x="2016125" y="3326340"/>
                  <a:pt x="2200275" y="3218390"/>
                  <a:pt x="2400300" y="3015190"/>
                </a:cubicBezTo>
                <a:cubicBezTo>
                  <a:pt x="2600325" y="2811990"/>
                  <a:pt x="2790825" y="2564340"/>
                  <a:pt x="2952750" y="2234140"/>
                </a:cubicBezTo>
                <a:cubicBezTo>
                  <a:pt x="3114675" y="1903940"/>
                  <a:pt x="3238500" y="1361015"/>
                  <a:pt x="3371850" y="1033990"/>
                </a:cubicBezTo>
                <a:cubicBezTo>
                  <a:pt x="3505200" y="706965"/>
                  <a:pt x="3638550" y="440265"/>
                  <a:pt x="3752850" y="271990"/>
                </a:cubicBezTo>
                <a:cubicBezTo>
                  <a:pt x="3867150" y="103715"/>
                  <a:pt x="3940175" y="46565"/>
                  <a:pt x="4057650" y="24340"/>
                </a:cubicBezTo>
                <a:cubicBezTo>
                  <a:pt x="4175125" y="2115"/>
                  <a:pt x="4321175" y="-51860"/>
                  <a:pt x="4457700" y="138640"/>
                </a:cubicBezTo>
                <a:cubicBezTo>
                  <a:pt x="4594225" y="329140"/>
                  <a:pt x="4740275" y="830790"/>
                  <a:pt x="4876800" y="1167340"/>
                </a:cubicBezTo>
                <a:cubicBezTo>
                  <a:pt x="5013325" y="1503890"/>
                  <a:pt x="5133975" y="1862665"/>
                  <a:pt x="5276850" y="2157940"/>
                </a:cubicBezTo>
                <a:cubicBezTo>
                  <a:pt x="5419725" y="2453215"/>
                  <a:pt x="5546725" y="2713565"/>
                  <a:pt x="5734050" y="2938990"/>
                </a:cubicBezTo>
                <a:cubicBezTo>
                  <a:pt x="5921375" y="3164415"/>
                  <a:pt x="6137275" y="3373965"/>
                  <a:pt x="6400800" y="3510490"/>
                </a:cubicBezTo>
                <a:cubicBezTo>
                  <a:pt x="6664325" y="3647015"/>
                  <a:pt x="6969125" y="3669240"/>
                  <a:pt x="7315200" y="3758140"/>
                </a:cubicBezTo>
                <a:cubicBezTo>
                  <a:pt x="7661275" y="3847040"/>
                  <a:pt x="8267700" y="3999440"/>
                  <a:pt x="8477250" y="4043890"/>
                </a:cubicBezTo>
                <a:cubicBezTo>
                  <a:pt x="8686800" y="4088340"/>
                  <a:pt x="8629650" y="4056590"/>
                  <a:pt x="8572500" y="4024840"/>
                </a:cubicBezTo>
              </a:path>
            </a:pathLst>
          </a:custGeom>
          <a:noFill/>
          <a:ln w="50760">
            <a:solidFill>
              <a:srgbClr val="000000"/>
            </a:solidFill>
            <a:round/>
          </a:ln>
        </p:spPr>
        <p:style>
          <a:lnRef idx="0">
            <a:scrgbClr r="0" g="0" b="0"/>
          </a:lnRef>
          <a:fillRef idx="0">
            <a:scrgbClr r="0" g="0" b="0"/>
          </a:fillRef>
          <a:effectRef idx="0">
            <a:scrgbClr r="0" g="0" b="0"/>
          </a:effectRef>
          <a:fontRef idx="minor"/>
        </p:style>
      </p:sp>
      <p:sp>
        <p:nvSpPr>
          <p:cNvPr id="755" name="Line 2"/>
          <p:cNvSpPr/>
          <p:nvPr/>
        </p:nvSpPr>
        <p:spPr>
          <a:xfrm flipV="1">
            <a:off x="2081361" y="1812949"/>
            <a:ext cx="0" cy="4305971"/>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756" name="Line 3"/>
          <p:cNvSpPr/>
          <p:nvPr/>
        </p:nvSpPr>
        <p:spPr>
          <a:xfrm>
            <a:off x="2081361" y="6118920"/>
            <a:ext cx="9289403" cy="0"/>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757" name="TextShape 4"/>
          <p:cNvSpPr txBox="1"/>
          <p:nvPr/>
        </p:nvSpPr>
        <p:spPr>
          <a:xfrm>
            <a:off x="4403711" y="6213834"/>
            <a:ext cx="2985880"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Engagement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758" name="TextShape 5"/>
          <p:cNvSpPr txBox="1"/>
          <p:nvPr/>
        </p:nvSpPr>
        <p:spPr>
          <a:xfrm>
            <a:off x="-991596" y="3331141"/>
            <a:ext cx="2985880"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Zahl der</a:t>
            </a:r>
            <a:r>
              <a:rPr kumimoji="0" sz="2177" b="0" i="0" u="none" strike="noStrike" kern="1200" cap="none" spc="0" normalizeH="0" baseline="0" noProof="0">
                <a:ln>
                  <a:noFill/>
                </a:ln>
                <a:solidFill>
                  <a:prstClr val="black"/>
                </a:solidFill>
                <a:effectLst/>
                <a:uLnTx/>
                <a:uFillTx/>
                <a:latin typeface="Arial"/>
                <a:cs typeface="Arial"/>
                <a:sym typeface="Arial"/>
              </a:rPr>
              <a:t/>
            </a:r>
            <a:br>
              <a:rPr kumimoji="0" sz="2177" b="0" i="0" u="none" strike="noStrike" kern="1200" cap="none" spc="0" normalizeH="0" baseline="0" noProof="0">
                <a:ln>
                  <a:noFill/>
                </a:ln>
                <a:solidFill>
                  <a:prstClr val="black"/>
                </a:solidFill>
                <a:effectLst/>
                <a:uLnTx/>
                <a:uFillTx/>
                <a:latin typeface="Arial"/>
                <a:cs typeface="Arial"/>
                <a:sym typeface="Arial"/>
              </a:rPr>
            </a:b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Menschen</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760" name="TextShape 7"/>
          <p:cNvSpPr txBox="1"/>
          <p:nvPr/>
        </p:nvSpPr>
        <p:spPr>
          <a:xfrm>
            <a:off x="1763094" y="4293780"/>
            <a:ext cx="2751207" cy="623639"/>
          </a:xfrm>
          <a:prstGeom prst="rect">
            <a:avLst/>
          </a:prstGeom>
          <a:noFill/>
          <a:ln>
            <a:noFill/>
          </a:ln>
        </p:spPr>
        <p:txBody>
          <a:bodyPr wrap="square"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dirty="0">
                <a:ln>
                  <a:noFill/>
                </a:ln>
                <a:solidFill>
                  <a:prstClr val="black"/>
                </a:solidFill>
                <a:effectLst/>
                <a:uLnTx/>
                <a:uFillTx/>
                <a:latin typeface="Crimson Text"/>
                <a:cs typeface="Arial"/>
                <a:sym typeface="Arial"/>
              </a:rPr>
              <a:t>“gleichgültig”</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761" name="TextShape 8"/>
          <p:cNvSpPr txBox="1"/>
          <p:nvPr/>
        </p:nvSpPr>
        <p:spPr>
          <a:xfrm>
            <a:off x="7743124" y="4339931"/>
            <a:ext cx="2766445"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“voll engagiert”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762" name="Line 9"/>
          <p:cNvSpPr/>
          <p:nvPr/>
        </p:nvSpPr>
        <p:spPr>
          <a:xfrm flipV="1">
            <a:off x="4624888"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763" name="Line 10"/>
          <p:cNvSpPr/>
          <p:nvPr/>
        </p:nvSpPr>
        <p:spPr>
          <a:xfrm flipV="1">
            <a:off x="7672592"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764" name="TextShape 11"/>
          <p:cNvSpPr txBox="1"/>
          <p:nvPr/>
        </p:nvSpPr>
        <p:spPr>
          <a:xfrm>
            <a:off x="4810798" y="4707163"/>
            <a:ext cx="2655857"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dirty="0">
                <a:ln>
                  <a:noFill/>
                </a:ln>
                <a:solidFill>
                  <a:prstClr val="black"/>
                </a:solidFill>
                <a:effectLst/>
                <a:uLnTx/>
                <a:uFillTx/>
                <a:latin typeface="Crimson Text"/>
                <a:cs typeface="Arial"/>
                <a:sym typeface="Arial"/>
              </a:rPr>
              <a:t>“etwas besorgt”</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765" name="TextShape 12"/>
          <p:cNvSpPr txBox="1"/>
          <p:nvPr/>
        </p:nvSpPr>
        <p:spPr>
          <a:xfrm>
            <a:off x="7621669" y="2034124"/>
            <a:ext cx="4339060" cy="2015110"/>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3628" b="1" i="0" u="none" strike="noStrike" kern="1200" cap="none" spc="-1" normalizeH="0" baseline="0" noProof="0" dirty="0">
                <a:ln>
                  <a:noFill/>
                </a:ln>
                <a:solidFill>
                  <a:srgbClr val="F7EE6A"/>
                </a:solidFill>
                <a:effectLst/>
                <a:uLnTx/>
                <a:uFillTx/>
                <a:latin typeface="Crimson Text SemiBold" panose="02000703000000000000" pitchFamily="2" charset="0"/>
                <a:cs typeface="Arial"/>
                <a:sym typeface="Arial"/>
              </a:rPr>
              <a:t>Konfrontation: schockierende Daten &amp; Fakten</a:t>
            </a:r>
            <a:endParaRPr kumimoji="0" lang="de-AT" sz="3628"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2" name="Rechteck 1"/>
          <p:cNvSpPr/>
          <p:nvPr/>
        </p:nvSpPr>
        <p:spPr>
          <a:xfrm>
            <a:off x="2420171" y="521521"/>
            <a:ext cx="8611781"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Die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klassische</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vorstellung</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585786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sp>
        <p:nvSpPr>
          <p:cNvPr id="802" name="Line 1"/>
          <p:cNvSpPr/>
          <p:nvPr/>
        </p:nvSpPr>
        <p:spPr>
          <a:xfrm flipV="1">
            <a:off x="2081361" y="1812949"/>
            <a:ext cx="0" cy="4305971"/>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803" name="Line 2"/>
          <p:cNvSpPr/>
          <p:nvPr/>
        </p:nvSpPr>
        <p:spPr>
          <a:xfrm>
            <a:off x="2081361" y="6118920"/>
            <a:ext cx="9289403" cy="0"/>
          </a:xfrm>
          <a:prstGeom prst="line">
            <a:avLst/>
          </a:prstGeom>
          <a:ln w="36720">
            <a:solidFill>
              <a:srgbClr val="000000"/>
            </a:solidFill>
            <a:round/>
            <a:tailEnd type="triangle" w="med" len="med"/>
          </a:ln>
        </p:spPr>
        <p:style>
          <a:lnRef idx="0">
            <a:scrgbClr r="0" g="0" b="0"/>
          </a:lnRef>
          <a:fillRef idx="0">
            <a:scrgbClr r="0" g="0" b="0"/>
          </a:fillRef>
          <a:effectRef idx="0">
            <a:scrgbClr r="0" g="0" b="0"/>
          </a:effectRef>
          <a:fontRef idx="minor"/>
        </p:style>
      </p:sp>
      <p:sp>
        <p:nvSpPr>
          <p:cNvPr id="804" name="TextShape 3"/>
          <p:cNvSpPr txBox="1"/>
          <p:nvPr/>
        </p:nvSpPr>
        <p:spPr>
          <a:xfrm>
            <a:off x="4403711" y="6213834"/>
            <a:ext cx="2985880"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Engagement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5" name="TextShape 4"/>
          <p:cNvSpPr txBox="1"/>
          <p:nvPr/>
        </p:nvSpPr>
        <p:spPr>
          <a:xfrm>
            <a:off x="-991596" y="3331141"/>
            <a:ext cx="2985880"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Zahl der</a:t>
            </a:r>
            <a:r>
              <a:rPr kumimoji="0" sz="2177" b="0" i="0" u="none" strike="noStrike" kern="1200" cap="none" spc="0" normalizeH="0" baseline="0" noProof="0">
                <a:ln>
                  <a:noFill/>
                </a:ln>
                <a:solidFill>
                  <a:prstClr val="black"/>
                </a:solidFill>
                <a:effectLst/>
                <a:uLnTx/>
                <a:uFillTx/>
                <a:latin typeface="Arial"/>
                <a:cs typeface="Arial"/>
                <a:sym typeface="Arial"/>
              </a:rPr>
              <a:t/>
            </a:r>
            <a:br>
              <a:rPr kumimoji="0" sz="2177" b="0" i="0" u="none" strike="noStrike" kern="1200" cap="none" spc="0" normalizeH="0" baseline="0" noProof="0">
                <a:ln>
                  <a:noFill/>
                </a:ln>
                <a:solidFill>
                  <a:prstClr val="black"/>
                </a:solidFill>
                <a:effectLst/>
                <a:uLnTx/>
                <a:uFillTx/>
                <a:latin typeface="Arial"/>
                <a:cs typeface="Arial"/>
                <a:sym typeface="Arial"/>
              </a:rPr>
            </a:br>
            <a:r>
              <a:rPr kumimoji="0" lang="de-AT" sz="2903" b="1" i="0" u="none" strike="noStrike" kern="1200" cap="none" spc="-1" normalizeH="0" baseline="0" noProof="0">
                <a:ln>
                  <a:noFill/>
                </a:ln>
                <a:solidFill>
                  <a:prstClr val="black"/>
                </a:solidFill>
                <a:effectLst/>
                <a:uLnTx/>
                <a:uFillTx/>
                <a:latin typeface="Crimson Text SemiBold"/>
                <a:cs typeface="Arial"/>
                <a:sym typeface="Arial"/>
              </a:rPr>
              <a:t>Menschen</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7" name="TextShape 6"/>
          <p:cNvSpPr txBox="1"/>
          <p:nvPr/>
        </p:nvSpPr>
        <p:spPr>
          <a:xfrm>
            <a:off x="1689513" y="4293780"/>
            <a:ext cx="2432939"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“apathisch”</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8" name="TextShape 7"/>
          <p:cNvSpPr txBox="1"/>
          <p:nvPr/>
        </p:nvSpPr>
        <p:spPr>
          <a:xfrm>
            <a:off x="7743124" y="4339931"/>
            <a:ext cx="2766445" cy="59061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“voll engagiert”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09" name="TextShape 8"/>
          <p:cNvSpPr txBox="1"/>
          <p:nvPr/>
        </p:nvSpPr>
        <p:spPr>
          <a:xfrm>
            <a:off x="7571555" y="1968397"/>
            <a:ext cx="4339060" cy="2036014"/>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3628" b="1" i="0" u="none" strike="noStrike" kern="1200" cap="none" spc="-1" normalizeH="0" baseline="0" noProof="0" dirty="0">
                <a:ln>
                  <a:noFill/>
                </a:ln>
                <a:solidFill>
                  <a:srgbClr val="F7EE6A"/>
                </a:solidFill>
                <a:effectLst/>
                <a:uLnTx/>
                <a:uFillTx/>
                <a:latin typeface="Crimson Text SemiBold" panose="02000703000000000000" pitchFamily="2" charset="0"/>
                <a:cs typeface="Arial"/>
                <a:sym typeface="Arial"/>
              </a:rPr>
              <a:t>Konfrontation: schockierende Daten &amp; Fakten</a:t>
            </a:r>
            <a:endParaRPr kumimoji="0" lang="de-AT" sz="3628"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810" name="Line 9"/>
          <p:cNvSpPr/>
          <p:nvPr/>
        </p:nvSpPr>
        <p:spPr>
          <a:xfrm flipV="1">
            <a:off x="4624888"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811" name="Line 10"/>
          <p:cNvSpPr/>
          <p:nvPr/>
        </p:nvSpPr>
        <p:spPr>
          <a:xfrm flipV="1">
            <a:off x="7672592" y="2034125"/>
            <a:ext cx="0" cy="4084795"/>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812" name="TextShape 11"/>
          <p:cNvSpPr txBox="1"/>
          <p:nvPr/>
        </p:nvSpPr>
        <p:spPr>
          <a:xfrm>
            <a:off x="4755503" y="5596456"/>
            <a:ext cx="2655857" cy="1104348"/>
          </a:xfrm>
          <a:prstGeom prst="rect">
            <a:avLst/>
          </a:prstGeom>
          <a:noFill/>
          <a:ln>
            <a:noFill/>
          </a:ln>
        </p:spPr>
        <p:txBody>
          <a:bodyPr lIns="108847" tIns="54423" rIns="108847" bIns="54423">
            <a:spAutoFit/>
          </a:bodyPr>
          <a:lstStyle/>
          <a:p>
            <a:pPr marL="0" marR="0" lvl="0" indent="0" algn="r" defTabSz="1105875" rtl="0" eaLnBrk="1" fontAlgn="auto" latinLnBrk="0" hangingPunct="1">
              <a:lnSpc>
                <a:spcPct val="115000"/>
              </a:lnSpc>
              <a:spcBef>
                <a:spcPts val="0"/>
              </a:spcBef>
              <a:spcAft>
                <a:spcPts val="871"/>
              </a:spcAft>
              <a:buClrTx/>
              <a:buSzTx/>
              <a:buFont typeface="Arial"/>
              <a:buNone/>
              <a:tabLst/>
              <a:defRPr/>
            </a:pPr>
            <a:r>
              <a:rPr kumimoji="0" lang="de-AT" sz="2903" b="1" i="0" u="none" strike="noStrike" kern="1200" cap="none" spc="-1" normalizeH="0" baseline="0" noProof="0">
                <a:ln>
                  <a:noFill/>
                </a:ln>
                <a:solidFill>
                  <a:prstClr val="black"/>
                </a:solidFill>
                <a:effectLst/>
                <a:uLnTx/>
                <a:uFillTx/>
                <a:latin typeface="Crimson Text"/>
                <a:cs typeface="Arial"/>
                <a:sym typeface="Arial"/>
              </a:rPr>
              <a:t>“etwas besorgt”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813" name="CustomShape 12"/>
          <p:cNvSpPr/>
          <p:nvPr/>
        </p:nvSpPr>
        <p:spPr>
          <a:xfrm rot="125400">
            <a:off x="1051237" y="2832623"/>
            <a:ext cx="10297322" cy="3457403"/>
          </a:xfrm>
          <a:custGeom>
            <a:avLst/>
            <a:gdLst/>
            <a:ahLst/>
            <a:cxnLst/>
            <a:rect l="l" t="t" r="r" b="b"/>
            <a:pathLst>
              <a:path w="2229729" h="896815">
                <a:moveTo>
                  <a:pt x="0" y="839636"/>
                </a:moveTo>
                <a:cubicBezTo>
                  <a:pt x="89095" y="837877"/>
                  <a:pt x="178191" y="836119"/>
                  <a:pt x="267286" y="818534"/>
                </a:cubicBezTo>
                <a:cubicBezTo>
                  <a:pt x="356381" y="800949"/>
                  <a:pt x="434926" y="849014"/>
                  <a:pt x="534572" y="734128"/>
                </a:cubicBezTo>
                <a:cubicBezTo>
                  <a:pt x="634218" y="619242"/>
                  <a:pt x="771378" y="244104"/>
                  <a:pt x="865163" y="129218"/>
                </a:cubicBezTo>
                <a:cubicBezTo>
                  <a:pt x="958948" y="14332"/>
                  <a:pt x="1009357" y="-47801"/>
                  <a:pt x="1097280" y="44811"/>
                </a:cubicBezTo>
                <a:cubicBezTo>
                  <a:pt x="1185203" y="137423"/>
                  <a:pt x="1293055" y="605174"/>
                  <a:pt x="1392701" y="684891"/>
                </a:cubicBezTo>
                <a:cubicBezTo>
                  <a:pt x="1492347" y="764608"/>
                  <a:pt x="1613095" y="513735"/>
                  <a:pt x="1695157" y="523113"/>
                </a:cubicBezTo>
                <a:cubicBezTo>
                  <a:pt x="1777219" y="532491"/>
                  <a:pt x="1795976" y="702476"/>
                  <a:pt x="1885071" y="741162"/>
                </a:cubicBezTo>
                <a:cubicBezTo>
                  <a:pt x="1974166" y="779848"/>
                  <a:pt x="2172286" y="754058"/>
                  <a:pt x="2229729" y="755230"/>
                </a:cubicBezTo>
              </a:path>
            </a:pathLst>
          </a:custGeom>
          <a:noFill/>
          <a:ln w="57240">
            <a:solidFill>
              <a:srgbClr val="000000"/>
            </a:solidFill>
            <a:miter/>
          </a:ln>
        </p:spPr>
        <p:style>
          <a:lnRef idx="0">
            <a:scrgbClr r="0" g="0" b="0"/>
          </a:lnRef>
          <a:fillRef idx="0">
            <a:scrgbClr r="0" g="0" b="0"/>
          </a:fillRef>
          <a:effectRef idx="0">
            <a:scrgbClr r="0" g="0" b="0"/>
          </a:effectRef>
          <a:fontRef idx="minor"/>
        </p:style>
      </p:sp>
      <p:sp>
        <p:nvSpPr>
          <p:cNvPr id="814" name="CustomShape 13"/>
          <p:cNvSpPr/>
          <p:nvPr/>
        </p:nvSpPr>
        <p:spPr>
          <a:xfrm>
            <a:off x="884919" y="5750583"/>
            <a:ext cx="1159869" cy="774117"/>
          </a:xfrm>
          <a:prstGeom prst="rect">
            <a:avLst/>
          </a:prstGeom>
          <a:solidFill>
            <a:srgbClr val="14AA37"/>
          </a:solidFill>
          <a:ln>
            <a:noFill/>
          </a:ln>
        </p:spPr>
        <p:style>
          <a:lnRef idx="0">
            <a:scrgbClr r="0" g="0" b="0"/>
          </a:lnRef>
          <a:fillRef idx="0">
            <a:scrgbClr r="0" g="0" b="0"/>
          </a:fillRef>
          <a:effectRef idx="0">
            <a:scrgbClr r="0" g="0" b="0"/>
          </a:effectRef>
          <a:fontRef idx="minor"/>
        </p:style>
      </p:sp>
      <p:sp>
        <p:nvSpPr>
          <p:cNvPr id="815" name="CustomShape 14"/>
          <p:cNvSpPr/>
          <p:nvPr/>
        </p:nvSpPr>
        <p:spPr>
          <a:xfrm>
            <a:off x="3650058" y="3317644"/>
            <a:ext cx="2543527" cy="663529"/>
          </a:xfrm>
          <a:custGeom>
            <a:avLst/>
            <a:gdLst/>
            <a:ahLst/>
            <a:cxnLst/>
            <a:rect l="0" t="0" r="r" b="b"/>
            <a:pathLst>
              <a:path w="5844" h="1525">
                <a:moveTo>
                  <a:pt x="5843" y="381"/>
                </a:moveTo>
                <a:lnTo>
                  <a:pt x="1460" y="381"/>
                </a:lnTo>
                <a:lnTo>
                  <a:pt x="1460" y="0"/>
                </a:lnTo>
                <a:lnTo>
                  <a:pt x="0" y="762"/>
                </a:lnTo>
                <a:lnTo>
                  <a:pt x="1460" y="1524"/>
                </a:lnTo>
                <a:lnTo>
                  <a:pt x="1460" y="1143"/>
                </a:lnTo>
                <a:lnTo>
                  <a:pt x="5843" y="1143"/>
                </a:lnTo>
                <a:lnTo>
                  <a:pt x="5843" y="381"/>
                </a:lnTo>
              </a:path>
            </a:pathLst>
          </a:custGeom>
          <a:noFill/>
          <a:ln w="73080">
            <a:solidFill>
              <a:srgbClr val="F7EE6A"/>
            </a:solidFill>
            <a:round/>
          </a:ln>
        </p:spPr>
        <p:style>
          <a:lnRef idx="0">
            <a:scrgbClr r="0" g="0" b="0"/>
          </a:lnRef>
          <a:fillRef idx="0">
            <a:scrgbClr r="0" g="0" b="0"/>
          </a:fillRef>
          <a:effectRef idx="0">
            <a:scrgbClr r="0" g="0" b="0"/>
          </a:effectRef>
          <a:fontRef idx="minor"/>
        </p:style>
      </p:sp>
      <p:sp>
        <p:nvSpPr>
          <p:cNvPr id="816" name="CustomShape 15"/>
          <p:cNvSpPr/>
          <p:nvPr/>
        </p:nvSpPr>
        <p:spPr>
          <a:xfrm>
            <a:off x="6303737" y="4976466"/>
            <a:ext cx="1923537" cy="442353"/>
          </a:xfrm>
          <a:custGeom>
            <a:avLst/>
            <a:gdLst/>
            <a:ahLst/>
            <a:cxnLst/>
            <a:rect l="0" t="0" r="r" b="b"/>
            <a:pathLst>
              <a:path w="4420" h="1018">
                <a:moveTo>
                  <a:pt x="0" y="343"/>
                </a:moveTo>
                <a:lnTo>
                  <a:pt x="3382" y="343"/>
                </a:lnTo>
                <a:lnTo>
                  <a:pt x="3382" y="0"/>
                </a:lnTo>
                <a:lnTo>
                  <a:pt x="4419" y="508"/>
                </a:lnTo>
                <a:lnTo>
                  <a:pt x="3382" y="1017"/>
                </a:lnTo>
                <a:lnTo>
                  <a:pt x="3382" y="673"/>
                </a:lnTo>
                <a:lnTo>
                  <a:pt x="0" y="673"/>
                </a:lnTo>
                <a:lnTo>
                  <a:pt x="0" y="343"/>
                </a:lnTo>
              </a:path>
            </a:pathLst>
          </a:custGeom>
          <a:noFill/>
          <a:ln w="54720">
            <a:solidFill>
              <a:srgbClr val="F7EE6A"/>
            </a:solidFill>
            <a:round/>
          </a:ln>
        </p:spPr>
        <p:style>
          <a:lnRef idx="0">
            <a:scrgbClr r="0" g="0" b="0"/>
          </a:lnRef>
          <a:fillRef idx="0">
            <a:scrgbClr r="0" g="0" b="0"/>
          </a:fillRef>
          <a:effectRef idx="0">
            <a:scrgbClr r="0" g="0" b="0"/>
          </a:effectRef>
          <a:fontRef idx="minor"/>
        </p:style>
      </p:sp>
      <p:sp>
        <p:nvSpPr>
          <p:cNvPr id="2" name="Rechteck 1"/>
          <p:cNvSpPr/>
          <p:nvPr/>
        </p:nvSpPr>
        <p:spPr>
          <a:xfrm>
            <a:off x="3008706" y="484507"/>
            <a:ext cx="6369757"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Unsere</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Vorstellung</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152864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Shape 1874"/>
        <p:cNvGrpSpPr/>
        <p:nvPr/>
      </p:nvGrpSpPr>
      <p:grpSpPr>
        <a:xfrm>
          <a:off x="0" y="0"/>
          <a:ext cx="0" cy="0"/>
          <a:chOff x="0" y="0"/>
          <a:chExt cx="0" cy="0"/>
        </a:xfrm>
      </p:grpSpPr>
      <p:pic>
        <p:nvPicPr>
          <p:cNvPr id="1875" name="Google Shape;1875;p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201" y="859155"/>
            <a:ext cx="2332330" cy="5141595"/>
          </a:xfrm>
          <a:prstGeom prst="rect">
            <a:avLst/>
          </a:prstGeom>
          <a:noFill/>
          <a:ln>
            <a:noFill/>
          </a:ln>
        </p:spPr>
      </p:pic>
      <p:pic>
        <p:nvPicPr>
          <p:cNvPr id="1876" name="Google Shape;1876;p5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069702" y="5708226"/>
            <a:ext cx="2837406" cy="949570"/>
          </a:xfrm>
          <a:prstGeom prst="rect">
            <a:avLst/>
          </a:prstGeom>
          <a:noFill/>
          <a:ln>
            <a:noFill/>
          </a:ln>
        </p:spPr>
      </p:pic>
      <p:sp>
        <p:nvSpPr>
          <p:cNvPr id="2" name="Rechteck 1"/>
          <p:cNvSpPr/>
          <p:nvPr/>
        </p:nvSpPr>
        <p:spPr>
          <a:xfrm>
            <a:off x="3626199" y="1798736"/>
            <a:ext cx="5423088" cy="21236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Unsere</a:t>
            </a:r>
            <a:r>
              <a:rPr kumimoji="0" lang="en-US" sz="66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66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drei</a:t>
            </a:r>
            <a:r>
              <a:rPr kumimoji="0" lang="en-US" sz="66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forderungen</a:t>
            </a:r>
            <a:endParaRPr kumimoji="0" lang="de-DE" sz="66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452452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
        <p:cNvGrpSpPr/>
        <p:nvPr/>
      </p:nvGrpSpPr>
      <p:grpSpPr>
        <a:xfrm>
          <a:off x="0" y="0"/>
          <a:ext cx="0" cy="0"/>
          <a:chOff x="0" y="0"/>
          <a:chExt cx="0" cy="0"/>
        </a:xfrm>
      </p:grpSpPr>
      <p:pic>
        <p:nvPicPr>
          <p:cNvPr id="845" name="Grafik 844"/>
          <p:cNvPicPr/>
          <p:nvPr/>
        </p:nvPicPr>
        <p:blipFill>
          <a:blip r:embed="rId2" cstate="email">
            <a:extLst>
              <a:ext uri="{28A0092B-C50C-407E-A947-70E740481C1C}">
                <a14:useLocalDpi xmlns:a14="http://schemas.microsoft.com/office/drawing/2010/main"/>
              </a:ext>
            </a:extLst>
          </a:blip>
          <a:stretch/>
        </p:blipFill>
        <p:spPr>
          <a:xfrm>
            <a:off x="8513758" y="5493270"/>
            <a:ext cx="3429974" cy="1142018"/>
          </a:xfrm>
          <a:prstGeom prst="rect">
            <a:avLst/>
          </a:prstGeom>
          <a:ln>
            <a:noFill/>
          </a:ln>
        </p:spPr>
      </p:pic>
      <p:pic>
        <p:nvPicPr>
          <p:cNvPr id="847" name="Grafik 846"/>
          <p:cNvPicPr/>
          <p:nvPr/>
        </p:nvPicPr>
        <p:blipFill>
          <a:blip r:embed="rId3" cstate="email">
            <a:extLst>
              <a:ext uri="{28A0092B-C50C-407E-A947-70E740481C1C}">
                <a14:useLocalDpi xmlns:a14="http://schemas.microsoft.com/office/drawing/2010/main"/>
              </a:ext>
            </a:extLst>
          </a:blip>
          <a:stretch/>
        </p:blipFill>
        <p:spPr>
          <a:xfrm>
            <a:off x="553155" y="1216469"/>
            <a:ext cx="1597868" cy="3981173"/>
          </a:xfrm>
          <a:prstGeom prst="rect">
            <a:avLst/>
          </a:prstGeom>
          <a:ln>
            <a:noFill/>
          </a:ln>
        </p:spPr>
      </p:pic>
      <p:pic>
        <p:nvPicPr>
          <p:cNvPr id="848" name="Grafik 847"/>
          <p:cNvPicPr/>
          <p:nvPr/>
        </p:nvPicPr>
        <p:blipFill>
          <a:blip r:embed="rId4" cstate="email">
            <a:extLst>
              <a:ext uri="{28A0092B-C50C-407E-A947-70E740481C1C}">
                <a14:useLocalDpi xmlns:a14="http://schemas.microsoft.com/office/drawing/2010/main"/>
              </a:ext>
            </a:extLst>
          </a:blip>
          <a:stretch/>
        </p:blipFill>
        <p:spPr>
          <a:xfrm>
            <a:off x="10069829" y="2153856"/>
            <a:ext cx="1384964" cy="1894366"/>
          </a:xfrm>
          <a:prstGeom prst="rect">
            <a:avLst/>
          </a:prstGeom>
          <a:ln>
            <a:noFill/>
          </a:ln>
        </p:spPr>
      </p:pic>
      <p:sp>
        <p:nvSpPr>
          <p:cNvPr id="2" name="Rechteck 1"/>
          <p:cNvSpPr/>
          <p:nvPr/>
        </p:nvSpPr>
        <p:spPr>
          <a:xfrm>
            <a:off x="2382674" y="2639374"/>
            <a:ext cx="745550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1.  Die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wahrheit</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sagen</a:t>
            </a:r>
            <a:endParaRPr kumimoji="0" lang="de-DE" sz="54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525779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D9BC4"/>
        </a:solidFill>
        <a:effectLst/>
      </p:bgPr>
    </p:bg>
    <p:spTree>
      <p:nvGrpSpPr>
        <p:cNvPr id="1" name=""/>
        <p:cNvGrpSpPr/>
        <p:nvPr/>
      </p:nvGrpSpPr>
      <p:grpSpPr>
        <a:xfrm>
          <a:off x="0" y="0"/>
          <a:ext cx="0" cy="0"/>
          <a:chOff x="0" y="0"/>
          <a:chExt cx="0" cy="0"/>
        </a:xfrm>
      </p:grpSpPr>
      <p:sp>
        <p:nvSpPr>
          <p:cNvPr id="856" name="TextShape 2"/>
          <p:cNvSpPr txBox="1"/>
          <p:nvPr/>
        </p:nvSpPr>
        <p:spPr>
          <a:xfrm>
            <a:off x="893707" y="982111"/>
            <a:ext cx="10437517" cy="4739638"/>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600"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Die Regierung </a:t>
            </a:r>
            <a:r>
              <a:rPr kumimoji="0" lang="de-AT" sz="3600"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muss…</a:t>
            </a:r>
            <a:endParaRPr kumimoji="0" lang="de-AT" sz="36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die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Fakten zu Klimakrise und ökologischem Kollaps endlich anerkennen.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alle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Gesetze aufheben und alle Projekte stoppen, die zu deren Verschlimmerung beitragen.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die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Bevölkerung sofort über die tödliche Bedrohung     informieren.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Tree>
    <p:extLst>
      <p:ext uri="{BB962C8B-B14F-4D97-AF65-F5344CB8AC3E}">
        <p14:creationId xmlns:p14="http://schemas.microsoft.com/office/powerpoint/2010/main" val="249103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Shape 1882"/>
        <p:cNvGrpSpPr/>
        <p:nvPr/>
      </p:nvGrpSpPr>
      <p:grpSpPr>
        <a:xfrm>
          <a:off x="0" y="0"/>
          <a:ext cx="0" cy="0"/>
          <a:chOff x="0" y="0"/>
          <a:chExt cx="0" cy="0"/>
        </a:xfrm>
      </p:grpSpPr>
      <p:pic>
        <p:nvPicPr>
          <p:cNvPr id="1884" name="Google Shape;1884;p5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01182" y="1076152"/>
            <a:ext cx="2571331" cy="4295791"/>
          </a:xfrm>
          <a:prstGeom prst="rect">
            <a:avLst/>
          </a:prstGeom>
          <a:noFill/>
          <a:ln>
            <a:noFill/>
          </a:ln>
        </p:spPr>
      </p:pic>
      <p:sp>
        <p:nvSpPr>
          <p:cNvPr id="8" name="Rechteck 7"/>
          <p:cNvSpPr/>
          <p:nvPr/>
        </p:nvSpPr>
        <p:spPr>
          <a:xfrm>
            <a:off x="3263896" y="2670049"/>
            <a:ext cx="7285584"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2.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Netto</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null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bis</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2025</a:t>
            </a:r>
            <a:endParaRPr kumimoji="0" lang="de-DE" sz="54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038310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grpSp>
        <p:nvGrpSpPr>
          <p:cNvPr id="886" name="Group 2"/>
          <p:cNvGrpSpPr/>
          <p:nvPr/>
        </p:nvGrpSpPr>
        <p:grpSpPr>
          <a:xfrm>
            <a:off x="200481" y="1492069"/>
            <a:ext cx="11814644" cy="4085665"/>
            <a:chOff x="144720" y="1233720"/>
            <a:chExt cx="9768960" cy="3378240"/>
          </a:xfrm>
        </p:grpSpPr>
        <p:pic>
          <p:nvPicPr>
            <p:cNvPr id="887" name="Grafik 886"/>
            <p:cNvPicPr/>
            <p:nvPr/>
          </p:nvPicPr>
          <p:blipFill>
            <a:blip r:embed="rId3" cstate="email">
              <a:extLst>
                <a:ext uri="{28A0092B-C50C-407E-A947-70E740481C1C}">
                  <a14:useLocalDpi xmlns:a14="http://schemas.microsoft.com/office/drawing/2010/main"/>
                </a:ext>
              </a:extLst>
            </a:blip>
            <a:srcRect/>
            <a:stretch/>
          </p:blipFill>
          <p:spPr>
            <a:xfrm>
              <a:off x="144720" y="1234440"/>
              <a:ext cx="2729160" cy="1441080"/>
            </a:xfrm>
            <a:prstGeom prst="rect">
              <a:avLst/>
            </a:prstGeom>
            <a:ln>
              <a:noFill/>
            </a:ln>
          </p:spPr>
        </p:pic>
        <p:pic>
          <p:nvPicPr>
            <p:cNvPr id="888" name="Grafik 887"/>
            <p:cNvPicPr/>
            <p:nvPr/>
          </p:nvPicPr>
          <p:blipFill>
            <a:blip r:embed="rId4" cstate="email">
              <a:extLst>
                <a:ext uri="{28A0092B-C50C-407E-A947-70E740481C1C}">
                  <a14:useLocalDpi xmlns:a14="http://schemas.microsoft.com/office/drawing/2010/main"/>
                </a:ext>
              </a:extLst>
            </a:blip>
            <a:stretch/>
          </p:blipFill>
          <p:spPr>
            <a:xfrm>
              <a:off x="2979360" y="1233720"/>
              <a:ext cx="2302920" cy="3378240"/>
            </a:xfrm>
            <a:prstGeom prst="rect">
              <a:avLst/>
            </a:prstGeom>
            <a:ln>
              <a:noFill/>
            </a:ln>
          </p:spPr>
        </p:pic>
        <p:pic>
          <p:nvPicPr>
            <p:cNvPr id="889" name="Grafik 888"/>
            <p:cNvPicPr/>
            <p:nvPr/>
          </p:nvPicPr>
          <p:blipFill>
            <a:blip r:embed="rId5" cstate="email">
              <a:extLst>
                <a:ext uri="{28A0092B-C50C-407E-A947-70E740481C1C}">
                  <a14:useLocalDpi xmlns:a14="http://schemas.microsoft.com/office/drawing/2010/main"/>
                </a:ext>
              </a:extLst>
            </a:blip>
            <a:srcRect/>
            <a:stretch/>
          </p:blipFill>
          <p:spPr>
            <a:xfrm>
              <a:off x="144720" y="2750040"/>
              <a:ext cx="2743200" cy="1861200"/>
            </a:xfrm>
            <a:prstGeom prst="rect">
              <a:avLst/>
            </a:prstGeom>
            <a:ln>
              <a:noFill/>
            </a:ln>
          </p:spPr>
        </p:pic>
        <p:pic>
          <p:nvPicPr>
            <p:cNvPr id="890" name="Grafik 889"/>
            <p:cNvPicPr/>
            <p:nvPr/>
          </p:nvPicPr>
          <p:blipFill>
            <a:blip r:embed="rId6" cstate="email">
              <a:extLst>
                <a:ext uri="{28A0092B-C50C-407E-A947-70E740481C1C}">
                  <a14:useLocalDpi xmlns:a14="http://schemas.microsoft.com/office/drawing/2010/main"/>
                </a:ext>
              </a:extLst>
            </a:blip>
            <a:stretch/>
          </p:blipFill>
          <p:spPr>
            <a:xfrm>
              <a:off x="5379840" y="1244880"/>
              <a:ext cx="2293200" cy="3366000"/>
            </a:xfrm>
            <a:prstGeom prst="rect">
              <a:avLst/>
            </a:prstGeom>
            <a:ln>
              <a:noFill/>
            </a:ln>
          </p:spPr>
        </p:pic>
        <p:pic>
          <p:nvPicPr>
            <p:cNvPr id="891" name="Grafik 890"/>
            <p:cNvPicPr/>
            <p:nvPr/>
          </p:nvPicPr>
          <p:blipFill>
            <a:blip r:embed="rId7" cstate="email">
              <a:extLst>
                <a:ext uri="{28A0092B-C50C-407E-A947-70E740481C1C}">
                  <a14:useLocalDpi xmlns:a14="http://schemas.microsoft.com/office/drawing/2010/main"/>
                </a:ext>
              </a:extLst>
            </a:blip>
            <a:srcRect/>
            <a:stretch/>
          </p:blipFill>
          <p:spPr>
            <a:xfrm>
              <a:off x="7775280" y="1262880"/>
              <a:ext cx="2138400" cy="3328920"/>
            </a:xfrm>
            <a:prstGeom prst="rect">
              <a:avLst/>
            </a:prstGeom>
            <a:ln>
              <a:noFill/>
            </a:ln>
          </p:spPr>
        </p:pic>
      </p:grpSp>
      <p:sp>
        <p:nvSpPr>
          <p:cNvPr id="13" name="Textplatzhalter 12"/>
          <p:cNvSpPr>
            <a:spLocks noGrp="1"/>
          </p:cNvSpPr>
          <p:nvPr>
            <p:ph type="body" idx="2"/>
          </p:nvPr>
        </p:nvSpPr>
        <p:spPr>
          <a:xfrm>
            <a:off x="1453275" y="390452"/>
            <a:ext cx="9309057" cy="913030"/>
          </a:xfrm>
          <a:prstGeom prst="rect">
            <a:avLst/>
          </a:prstGeom>
        </p:spPr>
        <p:txBody>
          <a:bodyPr wrap="none">
            <a:spAutoFit/>
          </a:bodyPr>
          <a:lstStyle/>
          <a:p>
            <a:pPr lvl="0">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Unmöglich</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Nicht</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im</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Krieg!</a:t>
            </a:r>
            <a:endParaRPr lang="de-DE" sz="1800" dirty="0">
              <a:solidFill>
                <a:sysClr val="windowText" lastClr="000000"/>
              </a:solidFill>
            </a:endParaRPr>
          </a:p>
        </p:txBody>
      </p:sp>
      <p:sp>
        <p:nvSpPr>
          <p:cNvPr id="14" name="Textplatzhalter 12"/>
          <p:cNvSpPr>
            <a:spLocks noGrp="1"/>
          </p:cNvSpPr>
          <p:nvPr>
            <p:ph type="subTitle" idx="1"/>
          </p:nvPr>
        </p:nvSpPr>
        <p:spPr>
          <a:xfrm>
            <a:off x="265432" y="5766321"/>
            <a:ext cx="11926568" cy="829930"/>
          </a:xfrm>
          <a:prstGeom prst="rect">
            <a:avLst/>
          </a:prstGeom>
        </p:spPr>
        <p:txBody>
          <a:bodyPr wrap="none">
            <a:spAutoFit/>
          </a:bodyPr>
          <a:lstStyle/>
          <a:p>
            <a:pPr lvl="0">
              <a:buClrTx/>
              <a:defRPr/>
            </a:pPr>
            <a:r>
              <a:rPr lang="en-US" sz="4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Warum</a:t>
            </a:r>
            <a:r>
              <a:rPr lang="en-US" sz="4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nicht</a:t>
            </a:r>
            <a:r>
              <a:rPr lang="en-US" sz="4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auch</a:t>
            </a:r>
            <a:r>
              <a:rPr lang="en-US" sz="44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chemeClr val="accent1">
                    <a:lumMod val="50000"/>
                  </a:schemeClr>
                </a:solidFill>
                <a:highlight>
                  <a:scrgbClr r="0" g="0" b="0">
                    <a:alpha val="0"/>
                  </a:scrgbClr>
                </a:highlight>
                <a:latin typeface="FUCXED CAPS Latin" pitchFamily="50"/>
                <a:ea typeface="Microsoft YaHei" pitchFamily="2"/>
                <a:cs typeface="Arial" pitchFamily="2"/>
              </a:rPr>
              <a:t>für</a:t>
            </a:r>
            <a:r>
              <a:rPr lang="en-US" sz="4400" kern="1200" spc="201" dirty="0" smtClean="0">
                <a:solidFill>
                  <a:schemeClr val="accent1">
                    <a:lumMod val="50000"/>
                  </a:schemeClr>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chemeClr val="accent1">
                    <a:lumMod val="50000"/>
                  </a:schemeClr>
                </a:solidFill>
                <a:highlight>
                  <a:scrgbClr r="0" g="0" b="0">
                    <a:alpha val="0"/>
                  </a:scrgbClr>
                </a:highlight>
                <a:latin typeface="FUCXED CAPS Latin" pitchFamily="50"/>
                <a:ea typeface="Microsoft YaHei" pitchFamily="2"/>
                <a:cs typeface="Arial" pitchFamily="2"/>
              </a:rPr>
              <a:t>unser</a:t>
            </a:r>
            <a:r>
              <a:rPr lang="en-US" sz="4400" kern="1200" spc="201" dirty="0" smtClean="0">
                <a:solidFill>
                  <a:schemeClr val="accent1">
                    <a:lumMod val="50000"/>
                  </a:schemeClr>
                </a:solidFill>
                <a:highlight>
                  <a:scrgbClr r="0" g="0" b="0">
                    <a:alpha val="0"/>
                  </a:scrgbClr>
                </a:highlight>
                <a:latin typeface="FUCXED CAPS Latin" pitchFamily="50"/>
                <a:ea typeface="Microsoft YaHei" pitchFamily="2"/>
                <a:cs typeface="Arial" pitchFamily="2"/>
              </a:rPr>
              <a:t> </a:t>
            </a:r>
            <a:r>
              <a:rPr lang="en-US" sz="4400" kern="1200" spc="201" dirty="0" err="1" smtClean="0">
                <a:solidFill>
                  <a:schemeClr val="accent1">
                    <a:lumMod val="50000"/>
                  </a:schemeClr>
                </a:solidFill>
                <a:highlight>
                  <a:scrgbClr r="0" g="0" b="0">
                    <a:alpha val="0"/>
                  </a:scrgbClr>
                </a:highlight>
                <a:latin typeface="FUCXED CAPS Latin" pitchFamily="50"/>
                <a:ea typeface="Microsoft YaHei" pitchFamily="2"/>
                <a:cs typeface="Arial" pitchFamily="2"/>
              </a:rPr>
              <a:t>überleben</a:t>
            </a:r>
            <a:r>
              <a:rPr lang="en-US" sz="4400" kern="1200" spc="201" dirty="0" smtClean="0">
                <a:solidFill>
                  <a:schemeClr val="accent1">
                    <a:lumMod val="50000"/>
                  </a:schemeClr>
                </a:solidFill>
                <a:highlight>
                  <a:scrgbClr r="0" g="0" b="0">
                    <a:alpha val="0"/>
                  </a:scrgbClr>
                </a:highlight>
                <a:latin typeface="FUCXED CAPS Latin" pitchFamily="50"/>
                <a:ea typeface="Microsoft YaHei" pitchFamily="2"/>
                <a:cs typeface="Arial" pitchFamily="2"/>
              </a:rPr>
              <a:t>?</a:t>
            </a:r>
            <a:endParaRPr lang="de-DE" sz="4400" dirty="0">
              <a:solidFill>
                <a:schemeClr val="accent1">
                  <a:lumMod val="50000"/>
                </a:schemeClr>
              </a:solidFill>
            </a:endParaRPr>
          </a:p>
        </p:txBody>
      </p:sp>
    </p:spTree>
    <p:extLst>
      <p:ext uri="{BB962C8B-B14F-4D97-AF65-F5344CB8AC3E}">
        <p14:creationId xmlns:p14="http://schemas.microsoft.com/office/powerpoint/2010/main" val="3113938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pic>
        <p:nvPicPr>
          <p:cNvPr id="893" name="Grafik 892"/>
          <p:cNvPicPr/>
          <p:nvPr/>
        </p:nvPicPr>
        <p:blipFill>
          <a:blip r:embed="rId3" cstate="email">
            <a:extLst>
              <a:ext uri="{28A0092B-C50C-407E-A947-70E740481C1C}">
                <a14:useLocalDpi xmlns:a14="http://schemas.microsoft.com/office/drawing/2010/main"/>
              </a:ext>
            </a:extLst>
          </a:blip>
          <a:stretch/>
        </p:blipFill>
        <p:spPr>
          <a:xfrm>
            <a:off x="8530383" y="5526520"/>
            <a:ext cx="3429974" cy="1142018"/>
          </a:xfrm>
          <a:prstGeom prst="rect">
            <a:avLst/>
          </a:prstGeom>
          <a:ln>
            <a:noFill/>
          </a:ln>
        </p:spPr>
      </p:pic>
      <p:pic>
        <p:nvPicPr>
          <p:cNvPr id="895" name="Grafik 894"/>
          <p:cNvPicPr/>
          <p:nvPr/>
        </p:nvPicPr>
        <p:blipFill>
          <a:blip r:embed="rId4" cstate="email">
            <a:extLst>
              <a:ext uri="{28A0092B-C50C-407E-A947-70E740481C1C}">
                <a14:useLocalDpi xmlns:a14="http://schemas.microsoft.com/office/drawing/2010/main"/>
              </a:ext>
            </a:extLst>
          </a:blip>
          <a:stretch/>
        </p:blipFill>
        <p:spPr>
          <a:xfrm>
            <a:off x="312386" y="2211763"/>
            <a:ext cx="2519581" cy="1877821"/>
          </a:xfrm>
          <a:prstGeom prst="rect">
            <a:avLst/>
          </a:prstGeom>
          <a:ln>
            <a:noFill/>
          </a:ln>
        </p:spPr>
      </p:pic>
      <p:pic>
        <p:nvPicPr>
          <p:cNvPr id="896" name="Grafik 895"/>
          <p:cNvPicPr/>
          <p:nvPr/>
        </p:nvPicPr>
        <p:blipFill>
          <a:blip r:embed="rId4" cstate="email">
            <a:extLst>
              <a:ext uri="{28A0092B-C50C-407E-A947-70E740481C1C}">
                <a14:useLocalDpi xmlns:a14="http://schemas.microsoft.com/office/drawing/2010/main"/>
              </a:ext>
            </a:extLst>
          </a:blip>
          <a:stretch/>
        </p:blipFill>
        <p:spPr>
          <a:xfrm>
            <a:off x="9313563" y="2211763"/>
            <a:ext cx="2519581" cy="1877821"/>
          </a:xfrm>
          <a:prstGeom prst="rect">
            <a:avLst/>
          </a:prstGeom>
          <a:ln>
            <a:noFill/>
          </a:ln>
        </p:spPr>
      </p:pic>
      <p:sp>
        <p:nvSpPr>
          <p:cNvPr id="6" name="Rechteck 5"/>
          <p:cNvSpPr/>
          <p:nvPr/>
        </p:nvSpPr>
        <p:spPr>
          <a:xfrm>
            <a:off x="3441852" y="2458368"/>
            <a:ext cx="5636928" cy="175432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3.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Bürger</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innen</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versammlungen</a:t>
            </a:r>
            <a:endParaRPr kumimoji="0" lang="de-DE" sz="54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294405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sp>
        <p:nvSpPr>
          <p:cNvPr id="904" name="TextShape 2"/>
          <p:cNvSpPr txBox="1"/>
          <p:nvPr/>
        </p:nvSpPr>
        <p:spPr>
          <a:xfrm>
            <a:off x="956025" y="1864184"/>
            <a:ext cx="10404701" cy="2215229"/>
          </a:xfrm>
          <a:prstGeom prst="rect">
            <a:avLst/>
          </a:prstGeom>
          <a:noFill/>
          <a:ln>
            <a:noFill/>
          </a:ln>
        </p:spPr>
        <p:txBody>
          <a:bodyPr wrap="square" lIns="108847" tIns="54423" rIns="108847" bIns="54423">
            <a:spAutoFit/>
          </a:bodyPr>
          <a:lstStyle/>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sind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ein Mittel der partizipativen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Demokratie</a:t>
            </a: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werden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nach dem Losverfahren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zusammengestellt</a:t>
            </a: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Personen erhalten </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umfassende Beratung von </a:t>
            </a: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Expert*innen</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pic>
        <p:nvPicPr>
          <p:cNvPr id="2" name="Grafik 1">
            <a:extLst>
              <a:ext uri="{FF2B5EF4-FFF2-40B4-BE49-F238E27FC236}">
                <a16:creationId xmlns:a16="http://schemas.microsoft.com/office/drawing/2014/main" id="{6917A636-BB36-412B-BAD0-DE28540B1D4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69928" y="4079413"/>
            <a:ext cx="3251200" cy="2625993"/>
          </a:xfrm>
          <a:prstGeom prst="rect">
            <a:avLst/>
          </a:prstGeom>
        </p:spPr>
      </p:pic>
      <p:sp>
        <p:nvSpPr>
          <p:cNvPr id="5" name="Rechteck 4"/>
          <p:cNvSpPr/>
          <p:nvPr/>
        </p:nvSpPr>
        <p:spPr>
          <a:xfrm>
            <a:off x="1655954" y="695916"/>
            <a:ext cx="8928919"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Bürer</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innenversammlungen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99310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Shape 1385"/>
        <p:cNvGrpSpPr/>
        <p:nvPr/>
      </p:nvGrpSpPr>
      <p:grpSpPr>
        <a:xfrm>
          <a:off x="0" y="0"/>
          <a:ext cx="0" cy="0"/>
          <a:chOff x="0" y="0"/>
          <a:chExt cx="0" cy="0"/>
        </a:xfrm>
      </p:grpSpPr>
      <p:pic>
        <p:nvPicPr>
          <p:cNvPr id="1386" name="Google Shape;1386;p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298576" y="301661"/>
            <a:ext cx="1472400" cy="1472400"/>
          </a:xfrm>
          <a:prstGeom prst="rect">
            <a:avLst/>
          </a:prstGeom>
          <a:noFill/>
          <a:ln>
            <a:noFill/>
          </a:ln>
        </p:spPr>
      </p:pic>
      <p:grpSp>
        <p:nvGrpSpPr>
          <p:cNvPr id="1387" name="Google Shape;1387;p7"/>
          <p:cNvGrpSpPr/>
          <p:nvPr/>
        </p:nvGrpSpPr>
        <p:grpSpPr>
          <a:xfrm>
            <a:off x="2239121" y="2635808"/>
            <a:ext cx="3621600" cy="4225073"/>
            <a:chOff x="2239121" y="2635808"/>
            <a:chExt cx="3621600" cy="4225073"/>
          </a:xfrm>
        </p:grpSpPr>
        <p:grpSp>
          <p:nvGrpSpPr>
            <p:cNvPr id="1388" name="Google Shape;1388;p7"/>
            <p:cNvGrpSpPr/>
            <p:nvPr/>
          </p:nvGrpSpPr>
          <p:grpSpPr>
            <a:xfrm>
              <a:off x="2239121" y="2635808"/>
              <a:ext cx="3621600" cy="4225073"/>
              <a:chOff x="2239121" y="2635808"/>
              <a:chExt cx="3621600" cy="4225073"/>
            </a:xfrm>
          </p:grpSpPr>
          <p:sp>
            <p:nvSpPr>
              <p:cNvPr id="1389" name="Google Shape;1389;p7"/>
              <p:cNvSpPr/>
              <p:nvPr/>
            </p:nvSpPr>
            <p:spPr>
              <a:xfrm>
                <a:off x="3964696" y="5168881"/>
                <a:ext cx="228600" cy="1692000"/>
              </a:xfrm>
              <a:prstGeom prst="rect">
                <a:avLst/>
              </a:prstGeom>
              <a:solidFill>
                <a:schemeClr val="dk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sp>
            <p:nvSpPr>
              <p:cNvPr id="1390" name="Google Shape;1390;p7"/>
              <p:cNvSpPr/>
              <p:nvPr/>
            </p:nvSpPr>
            <p:spPr>
              <a:xfrm>
                <a:off x="2239121" y="2635808"/>
                <a:ext cx="3621600" cy="2538000"/>
              </a:xfrm>
              <a:prstGeom prst="rect">
                <a:avLst/>
              </a:prstGeom>
              <a:solidFill>
                <a:srgbClr val="F0F14C"/>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4000" b="1" cap="none">
                  <a:solidFill>
                    <a:srgbClr val="FFFFFF"/>
                  </a:solidFill>
                  <a:latin typeface="Twentieth Century"/>
                  <a:ea typeface="Twentieth Century"/>
                  <a:cs typeface="Twentieth Century"/>
                  <a:sym typeface="Twentieth Century"/>
                </a:endParaRPr>
              </a:p>
            </p:txBody>
          </p:sp>
        </p:grpSp>
        <p:sp>
          <p:nvSpPr>
            <p:cNvPr id="1391" name="Google Shape;1391;p7"/>
            <p:cNvSpPr txBox="1"/>
            <p:nvPr/>
          </p:nvSpPr>
          <p:spPr>
            <a:xfrm>
              <a:off x="2250233" y="2668391"/>
              <a:ext cx="3599375" cy="19081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rgbClr val="14AA37"/>
                  </a:solidFill>
                  <a:latin typeface="+mn-lt"/>
                </a:rPr>
                <a:t>TEIL</a:t>
              </a:r>
              <a:r>
                <a:rPr lang="en-US" sz="3600" dirty="0">
                  <a:solidFill>
                    <a:srgbClr val="14AA37"/>
                  </a:solidFill>
                  <a:latin typeface="+mn-lt"/>
                  <a:ea typeface="Arial"/>
                  <a:cs typeface="Arial"/>
                  <a:sym typeface="Arial"/>
                </a:rPr>
                <a:t> 1</a:t>
              </a:r>
              <a:endParaRPr dirty="0">
                <a:latin typeface="+mn-lt"/>
              </a:endParaRPr>
            </a:p>
            <a:p>
              <a:pPr marL="0" marR="0" lvl="0" indent="0" algn="ctr" rtl="0">
                <a:spcBef>
                  <a:spcPts val="1200"/>
                </a:spcBef>
                <a:spcAft>
                  <a:spcPts val="0"/>
                </a:spcAft>
                <a:buNone/>
              </a:pPr>
              <a:r>
                <a:rPr lang="en-US" sz="3600" dirty="0">
                  <a:latin typeface="+mn-lt"/>
                </a:rPr>
                <a:t>DIE KLIMA-</a:t>
              </a:r>
              <a:r>
                <a:rPr lang="en-US" sz="3600" dirty="0">
                  <a:solidFill>
                    <a:srgbClr val="000000"/>
                  </a:solidFill>
                  <a:latin typeface="+mn-lt"/>
                  <a:sym typeface="Arial"/>
                </a:rPr>
                <a:t> &amp; </a:t>
              </a:r>
              <a:r>
                <a:rPr lang="en-US" sz="3600" dirty="0">
                  <a:latin typeface="+mn-lt"/>
                </a:rPr>
                <a:t>UMWELTKRISE</a:t>
              </a:r>
              <a:endParaRPr dirty="0">
                <a:latin typeface="+mn-lt"/>
              </a:endParaRPr>
            </a:p>
          </p:txBody>
        </p:sp>
      </p:grpSp>
      <p:sp>
        <p:nvSpPr>
          <p:cNvPr id="1392" name="Google Shape;1392;p7"/>
          <p:cNvSpPr txBox="1"/>
          <p:nvPr/>
        </p:nvSpPr>
        <p:spPr>
          <a:xfrm>
            <a:off x="2045215" y="210500"/>
            <a:ext cx="8103500" cy="2552069"/>
          </a:xfrm>
          <a:prstGeom prst="rect">
            <a:avLst/>
          </a:prstGeom>
          <a:noFill/>
          <a:ln>
            <a:noFill/>
          </a:ln>
        </p:spPr>
        <p:txBody>
          <a:bodyPr spcFirstLastPara="1" wrap="square" lIns="91425" tIns="45700" rIns="91425" bIns="45700" anchor="t" anchorCtr="0">
            <a:spAutoFit/>
          </a:bodyPr>
          <a:lstStyle/>
          <a:p>
            <a:pPr marL="0" marR="0" lvl="0" indent="0" algn="ctr" rtl="0">
              <a:lnSpc>
                <a:spcPct val="111111"/>
              </a:lnSpc>
              <a:spcBef>
                <a:spcPts val="0"/>
              </a:spcBef>
              <a:spcAft>
                <a:spcPts val="0"/>
              </a:spcAft>
              <a:buNone/>
            </a:pPr>
            <a:r>
              <a:rPr lang="en-US" sz="7200" dirty="0">
                <a:latin typeface="+mj-lt"/>
              </a:rPr>
              <a:t>ZIELE DIESES VORTRAGS</a:t>
            </a:r>
            <a:endParaRPr sz="7200" dirty="0">
              <a:solidFill>
                <a:srgbClr val="000000"/>
              </a:solidFill>
              <a:latin typeface="+mj-lt"/>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sp>
        <p:nvSpPr>
          <p:cNvPr id="940" name="TextShape 2"/>
          <p:cNvSpPr txBox="1"/>
          <p:nvPr/>
        </p:nvSpPr>
        <p:spPr>
          <a:xfrm>
            <a:off x="451274" y="2403768"/>
            <a:ext cx="1879998" cy="110434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zufällige</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Auswahl</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41" name="TextShape 3"/>
          <p:cNvSpPr txBox="1"/>
          <p:nvPr/>
        </p:nvSpPr>
        <p:spPr>
          <a:xfrm>
            <a:off x="2282508" y="4450955"/>
            <a:ext cx="2654551" cy="110434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dirty="0">
                <a:ln>
                  <a:noFill/>
                </a:ln>
                <a:solidFill>
                  <a:prstClr val="black"/>
                </a:solidFill>
                <a:effectLst/>
                <a:uLnTx/>
                <a:uFillTx/>
                <a:latin typeface="FUCXED CAPS Latin"/>
                <a:cs typeface="Arial"/>
                <a:sym typeface="Arial"/>
              </a:rPr>
              <a:t>Beratung durch </a:t>
            </a:r>
            <a:r>
              <a:rPr kumimoji="0" lang="de-AT" sz="2903" b="0" i="0" u="none" strike="noStrike" kern="1200" cap="none" spc="-1" normalizeH="0" baseline="0" noProof="0" dirty="0" err="1">
                <a:ln>
                  <a:noFill/>
                </a:ln>
                <a:solidFill>
                  <a:prstClr val="black"/>
                </a:solidFill>
                <a:effectLst/>
                <a:uLnTx/>
                <a:uFillTx/>
                <a:latin typeface="FUCXED CAPS Latin"/>
                <a:cs typeface="Arial"/>
                <a:sym typeface="Arial"/>
              </a:rPr>
              <a:t>Expert_innen</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942" name="TextShape 4"/>
          <p:cNvSpPr txBox="1"/>
          <p:nvPr/>
        </p:nvSpPr>
        <p:spPr>
          <a:xfrm>
            <a:off x="4438107" y="2404203"/>
            <a:ext cx="2836107" cy="110434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Input aus der Bevölkerung</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43" name="TextShape 5"/>
          <p:cNvSpPr txBox="1"/>
          <p:nvPr/>
        </p:nvSpPr>
        <p:spPr>
          <a:xfrm>
            <a:off x="6681651" y="4450955"/>
            <a:ext cx="2836107" cy="161807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dirty="0">
                <a:ln>
                  <a:noFill/>
                </a:ln>
                <a:solidFill>
                  <a:prstClr val="black"/>
                </a:solidFill>
                <a:effectLst/>
                <a:uLnTx/>
                <a:uFillTx/>
                <a:latin typeface="FUCXED CAPS Latin"/>
                <a:cs typeface="Arial"/>
                <a:sym typeface="Arial"/>
              </a:rPr>
              <a:t>Moderierte Diskussion in Kleingruppen</a:t>
            </a:r>
            <a:endParaRPr kumimoji="0" lang="de-AT" sz="2903" b="0" i="0" u="none" strike="noStrike" kern="1200" cap="none" spc="-1" normalizeH="0" baseline="0" noProof="0" dirty="0">
              <a:ln>
                <a:noFill/>
              </a:ln>
              <a:solidFill>
                <a:prstClr val="black"/>
              </a:solidFill>
              <a:effectLst/>
              <a:uLnTx/>
              <a:uFillTx/>
              <a:latin typeface="Arial"/>
              <a:cs typeface="Arial"/>
              <a:sym typeface="Arial"/>
            </a:endParaRPr>
          </a:p>
        </p:txBody>
      </p:sp>
      <p:sp>
        <p:nvSpPr>
          <p:cNvPr id="944" name="TextShape 6"/>
          <p:cNvSpPr txBox="1"/>
          <p:nvPr/>
        </p:nvSpPr>
        <p:spPr>
          <a:xfrm>
            <a:off x="8728404" y="1556662"/>
            <a:ext cx="2923184" cy="149233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661" b="0" i="0" u="none" strike="noStrike" kern="1200" cap="none" spc="-1" normalizeH="0" baseline="0" noProof="0" dirty="0">
                <a:ln>
                  <a:noFill/>
                </a:ln>
                <a:solidFill>
                  <a:prstClr val="black"/>
                </a:solidFill>
                <a:effectLst/>
                <a:uLnTx/>
                <a:uFillTx/>
                <a:latin typeface="FUCXED CAPS Latin"/>
                <a:cs typeface="Arial"/>
                <a:sym typeface="Arial"/>
              </a:rPr>
              <a:t>Formulierung von Vorschlägen und Abstimmung</a:t>
            </a:r>
            <a:endParaRPr kumimoji="0" lang="de-AT" sz="2661" b="0" i="0" u="none" strike="noStrike" kern="1200" cap="none" spc="-1" normalizeH="0" baseline="0" noProof="0" dirty="0">
              <a:ln>
                <a:noFill/>
              </a:ln>
              <a:solidFill>
                <a:prstClr val="black"/>
              </a:solidFill>
              <a:effectLst/>
              <a:uLnTx/>
              <a:uFillTx/>
              <a:latin typeface="Arial"/>
              <a:cs typeface="Arial"/>
              <a:sym typeface="Arial"/>
            </a:endParaRPr>
          </a:p>
        </p:txBody>
      </p:sp>
      <p:pic>
        <p:nvPicPr>
          <p:cNvPr id="945" name="Google Shape;135;p23"/>
          <p:cNvPicPr/>
          <p:nvPr/>
        </p:nvPicPr>
        <p:blipFill>
          <a:blip r:embed="rId2" cstate="email">
            <a:extLst>
              <a:ext uri="{28A0092B-C50C-407E-A947-70E740481C1C}">
                <a14:useLocalDpi xmlns:a14="http://schemas.microsoft.com/office/drawing/2010/main"/>
              </a:ext>
            </a:extLst>
          </a:blip>
          <a:stretch/>
        </p:blipFill>
        <p:spPr>
          <a:xfrm>
            <a:off x="9872164" y="3453920"/>
            <a:ext cx="1024029" cy="909957"/>
          </a:xfrm>
          <a:prstGeom prst="rect">
            <a:avLst/>
          </a:prstGeom>
          <a:ln>
            <a:noFill/>
          </a:ln>
        </p:spPr>
      </p:pic>
      <p:pic>
        <p:nvPicPr>
          <p:cNvPr id="946" name="Google Shape;136;p23"/>
          <p:cNvPicPr/>
          <p:nvPr/>
        </p:nvPicPr>
        <p:blipFill>
          <a:blip r:embed="rId3" cstate="email">
            <a:extLst>
              <a:ext uri="{28A0092B-C50C-407E-A947-70E740481C1C}">
                <a14:useLocalDpi xmlns:a14="http://schemas.microsoft.com/office/drawing/2010/main"/>
              </a:ext>
            </a:extLst>
          </a:blip>
          <a:stretch/>
        </p:blipFill>
        <p:spPr>
          <a:xfrm>
            <a:off x="5425563" y="3453920"/>
            <a:ext cx="909957" cy="909957"/>
          </a:xfrm>
          <a:prstGeom prst="rect">
            <a:avLst/>
          </a:prstGeom>
          <a:ln>
            <a:noFill/>
          </a:ln>
        </p:spPr>
      </p:pic>
      <p:pic>
        <p:nvPicPr>
          <p:cNvPr id="947" name="Google Shape;137;p23"/>
          <p:cNvPicPr/>
          <p:nvPr/>
        </p:nvPicPr>
        <p:blipFill>
          <a:blip r:embed="rId4" cstate="email">
            <a:extLst>
              <a:ext uri="{28A0092B-C50C-407E-A947-70E740481C1C}">
                <a14:useLocalDpi xmlns:a14="http://schemas.microsoft.com/office/drawing/2010/main"/>
              </a:ext>
            </a:extLst>
          </a:blip>
          <a:stretch/>
        </p:blipFill>
        <p:spPr>
          <a:xfrm>
            <a:off x="3040952" y="3453920"/>
            <a:ext cx="1137665" cy="909957"/>
          </a:xfrm>
          <a:prstGeom prst="rect">
            <a:avLst/>
          </a:prstGeom>
          <a:ln>
            <a:noFill/>
          </a:ln>
        </p:spPr>
      </p:pic>
      <p:pic>
        <p:nvPicPr>
          <p:cNvPr id="948" name="Google Shape;138;p23"/>
          <p:cNvPicPr/>
          <p:nvPr/>
        </p:nvPicPr>
        <p:blipFill>
          <a:blip r:embed="rId5" cstate="email">
            <a:extLst>
              <a:ext uri="{28A0092B-C50C-407E-A947-70E740481C1C}">
                <a14:useLocalDpi xmlns:a14="http://schemas.microsoft.com/office/drawing/2010/main"/>
              </a:ext>
            </a:extLst>
          </a:blip>
          <a:stretch/>
        </p:blipFill>
        <p:spPr>
          <a:xfrm>
            <a:off x="7587691" y="3453920"/>
            <a:ext cx="1024029" cy="909957"/>
          </a:xfrm>
          <a:prstGeom prst="rect">
            <a:avLst/>
          </a:prstGeom>
          <a:ln>
            <a:noFill/>
          </a:ln>
        </p:spPr>
      </p:pic>
      <p:pic>
        <p:nvPicPr>
          <p:cNvPr id="949" name="Google Shape;139;p23"/>
          <p:cNvPicPr/>
          <p:nvPr/>
        </p:nvPicPr>
        <p:blipFill>
          <a:blip r:embed="rId6" cstate="email">
            <a:extLst>
              <a:ext uri="{28A0092B-C50C-407E-A947-70E740481C1C}">
                <a14:useLocalDpi xmlns:a14="http://schemas.microsoft.com/office/drawing/2010/main"/>
              </a:ext>
            </a:extLst>
          </a:blip>
          <a:stretch/>
        </p:blipFill>
        <p:spPr>
          <a:xfrm>
            <a:off x="1005521" y="3453920"/>
            <a:ext cx="796322" cy="909957"/>
          </a:xfrm>
          <a:prstGeom prst="rect">
            <a:avLst/>
          </a:prstGeom>
          <a:ln>
            <a:noFill/>
          </a:ln>
        </p:spPr>
      </p:pic>
      <p:sp>
        <p:nvSpPr>
          <p:cNvPr id="950" name="CustomShape 7"/>
          <p:cNvSpPr/>
          <p:nvPr/>
        </p:nvSpPr>
        <p:spPr>
          <a:xfrm>
            <a:off x="1994283" y="3803535"/>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sp>
        <p:nvSpPr>
          <p:cNvPr id="951" name="CustomShape 8"/>
          <p:cNvSpPr/>
          <p:nvPr/>
        </p:nvSpPr>
        <p:spPr>
          <a:xfrm>
            <a:off x="6555391" y="3804406"/>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sp>
        <p:nvSpPr>
          <p:cNvPr id="952" name="CustomShape 9"/>
          <p:cNvSpPr/>
          <p:nvPr/>
        </p:nvSpPr>
        <p:spPr>
          <a:xfrm>
            <a:off x="8802420" y="3804406"/>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sp>
        <p:nvSpPr>
          <p:cNvPr id="953" name="CustomShape 10"/>
          <p:cNvSpPr/>
          <p:nvPr/>
        </p:nvSpPr>
        <p:spPr>
          <a:xfrm>
            <a:off x="4345805" y="3803971"/>
            <a:ext cx="884705" cy="221176"/>
          </a:xfrm>
          <a:custGeom>
            <a:avLst/>
            <a:gdLst/>
            <a:ahLst/>
            <a:cxnLst/>
            <a:rect l="0" t="0" r="r" b="b"/>
            <a:pathLst>
              <a:path w="2034" h="510">
                <a:moveTo>
                  <a:pt x="0" y="188"/>
                </a:moveTo>
                <a:lnTo>
                  <a:pt x="1626" y="188"/>
                </a:lnTo>
                <a:lnTo>
                  <a:pt x="1626" y="0"/>
                </a:lnTo>
                <a:lnTo>
                  <a:pt x="2033" y="254"/>
                </a:lnTo>
                <a:lnTo>
                  <a:pt x="1626" y="509"/>
                </a:lnTo>
                <a:lnTo>
                  <a:pt x="1626" y="320"/>
                </a:lnTo>
                <a:lnTo>
                  <a:pt x="0" y="320"/>
                </a:lnTo>
                <a:lnTo>
                  <a:pt x="0" y="188"/>
                </a:lnTo>
              </a:path>
            </a:pathLst>
          </a:custGeom>
          <a:solidFill>
            <a:srgbClr val="000000"/>
          </a:solidFill>
          <a:ln>
            <a:noFill/>
          </a:ln>
        </p:spPr>
        <p:style>
          <a:lnRef idx="0">
            <a:scrgbClr r="0" g="0" b="0"/>
          </a:lnRef>
          <a:fillRef idx="0">
            <a:scrgbClr r="0" g="0" b="0"/>
          </a:fillRef>
          <a:effectRef idx="0">
            <a:scrgbClr r="0" g="0" b="0"/>
          </a:effectRef>
          <a:fontRef idx="minor"/>
        </p:style>
      </p:sp>
      <p:pic>
        <p:nvPicPr>
          <p:cNvPr id="954" name="Grafik 953"/>
          <p:cNvPicPr/>
          <p:nvPr/>
        </p:nvPicPr>
        <p:blipFill>
          <a:blip r:embed="rId7" cstate="email">
            <a:extLst>
              <a:ext uri="{28A0092B-C50C-407E-A947-70E740481C1C}">
                <a14:useLocalDpi xmlns:a14="http://schemas.microsoft.com/office/drawing/2010/main"/>
              </a:ext>
            </a:extLst>
          </a:blip>
          <a:stretch/>
        </p:blipFill>
        <p:spPr>
          <a:xfrm>
            <a:off x="10189996" y="5022617"/>
            <a:ext cx="1770281" cy="1770281"/>
          </a:xfrm>
          <a:prstGeom prst="rect">
            <a:avLst/>
          </a:prstGeom>
          <a:ln>
            <a:noFill/>
          </a:ln>
        </p:spPr>
      </p:pic>
      <p:sp>
        <p:nvSpPr>
          <p:cNvPr id="18" name="Rechteck 17"/>
          <p:cNvSpPr/>
          <p:nvPr/>
        </p:nvSpPr>
        <p:spPr>
          <a:xfrm>
            <a:off x="1745098" y="586031"/>
            <a:ext cx="8222123"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konzept</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in der praxis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787941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pic>
        <p:nvPicPr>
          <p:cNvPr id="956" name="Grafik 955"/>
          <p:cNvPicPr/>
          <p:nvPr/>
        </p:nvPicPr>
        <p:blipFill>
          <a:blip r:embed="rId2" cstate="email">
            <a:extLst>
              <a:ext uri="{28A0092B-C50C-407E-A947-70E740481C1C}">
                <a14:useLocalDpi xmlns:a14="http://schemas.microsoft.com/office/drawing/2010/main"/>
              </a:ext>
            </a:extLst>
          </a:blip>
          <a:stretch/>
        </p:blipFill>
        <p:spPr>
          <a:xfrm>
            <a:off x="341557" y="1624426"/>
            <a:ext cx="6745876" cy="3761738"/>
          </a:xfrm>
          <a:prstGeom prst="rect">
            <a:avLst/>
          </a:prstGeom>
          <a:ln>
            <a:noFill/>
          </a:ln>
        </p:spPr>
      </p:pic>
      <p:pic>
        <p:nvPicPr>
          <p:cNvPr id="957" name="Grafik 956"/>
          <p:cNvPicPr/>
          <p:nvPr/>
        </p:nvPicPr>
        <p:blipFill>
          <a:blip r:embed="rId3" cstate="email">
            <a:extLst>
              <a:ext uri="{28A0092B-C50C-407E-A947-70E740481C1C}">
                <a14:useLocalDpi xmlns:a14="http://schemas.microsoft.com/office/drawing/2010/main"/>
              </a:ext>
            </a:extLst>
          </a:blip>
          <a:stretch/>
        </p:blipFill>
        <p:spPr>
          <a:xfrm>
            <a:off x="341557" y="5514168"/>
            <a:ext cx="6772870" cy="1219953"/>
          </a:xfrm>
          <a:prstGeom prst="rect">
            <a:avLst/>
          </a:prstGeom>
          <a:ln>
            <a:noFill/>
          </a:ln>
        </p:spPr>
      </p:pic>
      <p:sp>
        <p:nvSpPr>
          <p:cNvPr id="958" name="TextShape 2"/>
          <p:cNvSpPr txBox="1"/>
          <p:nvPr/>
        </p:nvSpPr>
        <p:spPr>
          <a:xfrm>
            <a:off x="7385237" y="1624426"/>
            <a:ext cx="4644701" cy="3498850"/>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Erfolge der irischen </a:t>
            </a:r>
            <a:r>
              <a:rPr kumimoji="0" lang="de-AT" sz="3144" b="0" i="0" u="none" strike="noStrike" kern="1200" cap="none" spc="-1" normalizeH="0" baseline="0" noProof="0" dirty="0" err="1">
                <a:ln>
                  <a:noFill/>
                </a:ln>
                <a:solidFill>
                  <a:srgbClr val="000000"/>
                </a:solidFill>
                <a:effectLst/>
                <a:uLnTx/>
                <a:uFillTx/>
                <a:latin typeface="Crimson Text SemiBold" panose="02000703000000000000" pitchFamily="2" charset="0"/>
                <a:ea typeface="Crimson Text SemiBold"/>
                <a:cs typeface="Arial"/>
                <a:sym typeface="Arial"/>
              </a:rPr>
              <a:t>Citizens</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 </a:t>
            </a:r>
            <a:r>
              <a:rPr kumimoji="0" lang="de-AT" sz="3144" b="0" i="0" u="none" strike="noStrike" kern="1200" cap="none" spc="-1" normalizeH="0" baseline="0" noProof="0" dirty="0" err="1">
                <a:ln>
                  <a:noFill/>
                </a:ln>
                <a:solidFill>
                  <a:srgbClr val="000000"/>
                </a:solidFill>
                <a:effectLst/>
                <a:uLnTx/>
                <a:uFillTx/>
                <a:latin typeface="Crimson Text SemiBold" panose="02000703000000000000" pitchFamily="2" charset="0"/>
                <a:ea typeface="Crimson Text SemiBold"/>
                <a:cs typeface="Arial"/>
                <a:sym typeface="Arial"/>
              </a:rPr>
              <a:t>Assembly</a:t>
            </a:r>
            <a:r>
              <a:rPr kumimoji="0" lang="de-AT" sz="3144" b="0"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Verfassungsreform</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457200" marR="0" lvl="0" indent="-457200" algn="l" defTabSz="1105875" rtl="0" eaLnBrk="1" fontAlgn="auto" latinLnBrk="0" hangingPunct="1">
              <a:lnSpc>
                <a:spcPct val="115000"/>
              </a:lnSpc>
              <a:spcBef>
                <a:spcPts val="0"/>
              </a:spcBef>
              <a:spcAft>
                <a:spcPts val="1742"/>
              </a:spcAft>
              <a:buClrTx/>
              <a:buSzTx/>
              <a:buFont typeface="Arial" panose="020B0604020202020204" pitchFamily="34" charset="0"/>
              <a:buChar char="•"/>
              <a:tabLst/>
              <a:defRPr/>
            </a:pPr>
            <a:r>
              <a:rPr kumimoji="0" lang="de-AT" sz="3144" b="0" i="0" u="none" strike="noStrike" kern="1200" cap="none" spc="-1" normalizeH="0" baseline="0" noProof="0" dirty="0" smtClean="0">
                <a:ln>
                  <a:noFill/>
                </a:ln>
                <a:solidFill>
                  <a:srgbClr val="000000"/>
                </a:solidFill>
                <a:effectLst/>
                <a:uLnTx/>
                <a:uFillTx/>
                <a:latin typeface="Crimson Text SemiBold" panose="02000703000000000000" pitchFamily="2" charset="0"/>
                <a:ea typeface="Crimson Text SemiBold"/>
                <a:cs typeface="Arial"/>
                <a:sym typeface="Arial"/>
              </a:rPr>
              <a:t>Abtreibungsrecht</a:t>
            </a:r>
            <a:endParaRPr kumimoji="0" lang="de-AT" sz="3144"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a:p>
            <a:pPr marL="0" marR="0" lvl="0" indent="0" algn="l" defTabSz="1105875" rtl="0" eaLnBrk="1" fontAlgn="auto" latinLnBrk="0" hangingPunct="1">
              <a:lnSpc>
                <a:spcPct val="115000"/>
              </a:lnSpc>
              <a:spcBef>
                <a:spcPts val="0"/>
              </a:spcBef>
              <a:spcAft>
                <a:spcPts val="1742"/>
              </a:spcAft>
              <a:buClrTx/>
              <a:buSzTx/>
              <a:buFont typeface="Arial"/>
              <a:buNone/>
              <a:tabLst/>
              <a:defRPr/>
            </a:pPr>
            <a:endParaRPr kumimoji="0" lang="de-AT" sz="3144" b="0" i="0" u="none" strike="noStrike" kern="1200" cap="none" spc="-1" normalizeH="0" baseline="0" noProof="0" dirty="0">
              <a:ln>
                <a:noFill/>
              </a:ln>
              <a:solidFill>
                <a:prstClr val="black"/>
              </a:solidFill>
              <a:effectLst/>
              <a:uLnTx/>
              <a:uFillTx/>
              <a:latin typeface="Arial"/>
              <a:cs typeface="Arial"/>
              <a:sym typeface="Arial"/>
            </a:endParaRPr>
          </a:p>
        </p:txBody>
      </p:sp>
      <p:pic>
        <p:nvPicPr>
          <p:cNvPr id="959" name="Grafik 958"/>
          <p:cNvPicPr/>
          <p:nvPr/>
        </p:nvPicPr>
        <p:blipFill>
          <a:blip r:embed="rId4" cstate="email">
            <a:extLst>
              <a:ext uri="{28A0092B-C50C-407E-A947-70E740481C1C}">
                <a14:useLocalDpi xmlns:a14="http://schemas.microsoft.com/office/drawing/2010/main"/>
              </a:ext>
            </a:extLst>
          </a:blip>
          <a:stretch/>
        </p:blipFill>
        <p:spPr>
          <a:xfrm>
            <a:off x="10189996" y="5022617"/>
            <a:ext cx="1770281" cy="1770281"/>
          </a:xfrm>
          <a:prstGeom prst="rect">
            <a:avLst/>
          </a:prstGeom>
          <a:ln>
            <a:noFill/>
          </a:ln>
        </p:spPr>
      </p:pic>
      <p:sp>
        <p:nvSpPr>
          <p:cNvPr id="7" name="Rechteck 6"/>
          <p:cNvSpPr/>
          <p:nvPr/>
        </p:nvSpPr>
        <p:spPr>
          <a:xfrm>
            <a:off x="1745098" y="519531"/>
            <a:ext cx="8222123"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konzept</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in der praxis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880056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pic>
        <p:nvPicPr>
          <p:cNvPr id="1125" name="Grafik 1124"/>
          <p:cNvPicPr>
            <a:picLocks noChangeAspect="1"/>
          </p:cNvPicPr>
          <p:nvPr/>
        </p:nvPicPr>
        <p:blipFill>
          <a:blip r:embed="rId2" cstate="email">
            <a:extLst>
              <a:ext uri="{28A0092B-C50C-407E-A947-70E740481C1C}">
                <a14:useLocalDpi xmlns:a14="http://schemas.microsoft.com/office/drawing/2010/main"/>
              </a:ext>
            </a:extLst>
          </a:blip>
          <a:stretch/>
        </p:blipFill>
        <p:spPr>
          <a:xfrm>
            <a:off x="9127481" y="5715378"/>
            <a:ext cx="2811211" cy="936000"/>
          </a:xfrm>
          <a:prstGeom prst="rect">
            <a:avLst/>
          </a:prstGeom>
          <a:ln>
            <a:noFill/>
          </a:ln>
        </p:spPr>
      </p:pic>
      <p:pic>
        <p:nvPicPr>
          <p:cNvPr id="1127" name="Grafik 1126"/>
          <p:cNvPicPr/>
          <p:nvPr/>
        </p:nvPicPr>
        <p:blipFill>
          <a:blip r:embed="rId3" cstate="email">
            <a:extLst>
              <a:ext uri="{28A0092B-C50C-407E-A947-70E740481C1C}">
                <a14:useLocalDpi xmlns:a14="http://schemas.microsoft.com/office/drawing/2010/main"/>
              </a:ext>
            </a:extLst>
          </a:blip>
          <a:stretch/>
        </p:blipFill>
        <p:spPr>
          <a:xfrm>
            <a:off x="691552" y="305575"/>
            <a:ext cx="1275794" cy="1299580"/>
          </a:xfrm>
          <a:prstGeom prst="rect">
            <a:avLst/>
          </a:prstGeom>
          <a:ln>
            <a:noFill/>
          </a:ln>
        </p:spPr>
      </p:pic>
      <p:sp>
        <p:nvSpPr>
          <p:cNvPr id="3" name="Rechteck 2"/>
          <p:cNvSpPr/>
          <p:nvPr/>
        </p:nvSpPr>
        <p:spPr>
          <a:xfrm>
            <a:off x="3148970" y="551546"/>
            <a:ext cx="5936946"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Werte</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&amp;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prinzipien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
        <p:nvSpPr>
          <p:cNvPr id="4" name="Textfeld 3"/>
          <p:cNvSpPr txBox="1"/>
          <p:nvPr/>
        </p:nvSpPr>
        <p:spPr>
          <a:xfrm>
            <a:off x="691552" y="1839861"/>
            <a:ext cx="10710739" cy="4185761"/>
          </a:xfrm>
          <a:prstGeom prst="rect">
            <a:avLst/>
          </a:prstGeom>
          <a:noFill/>
        </p:spPr>
        <p:txBody>
          <a:bodyPr wrap="square" rtlCol="0">
            <a:spAutoFit/>
          </a:bodyPr>
          <a:lstStyle/>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WIR HABEN EINE GEMEINSAME VISION DER VERÄNDERUNG</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UNSER FOKUS LIEGT AUF DEM ERREICHEN DES NOTWENDIGEN</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WIR BRAUCHEN EINE REGENERATIONSKULTUR</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WIR FORDERN UNS SELBST UND DAS TOXISCHE SYSTEM OFFEN HERAUS</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WIR LEGEN WERT AUF REFLEXION UND ENTWICKLUNG</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ALLE SIND WILLKOMMEN – SO WIE SIE SIND</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WIR STELLEN MACHTSTRUKTUREN IN FRAGE</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WIR VERMEIDEN ANSCHULDIGUNG UND BELEIDIGUNG</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WIR SIND EINE GEWALTFREIE BEWEGUNG</a:t>
            </a:r>
          </a:p>
          <a:p>
            <a:pPr marL="342900" marR="0" lvl="0" indent="-342900" algn="l" defTabSz="914400" rtl="0" eaLnBrk="1" fontAlgn="auto" latinLnBrk="0" hangingPunct="1">
              <a:lnSpc>
                <a:spcPts val="3200"/>
              </a:lnSpc>
              <a:spcBef>
                <a:spcPts val="0"/>
              </a:spcBef>
              <a:spcAft>
                <a:spcPts val="0"/>
              </a:spcAft>
              <a:buClr>
                <a:srgbClr val="000000"/>
              </a:buClr>
              <a:buSzTx/>
              <a:buFont typeface="Arial"/>
              <a:buAutoNum type="arabicPeriod"/>
              <a:tabLst/>
              <a:defRPr/>
            </a:pP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WIR BASIEREN AUF AUTONOMIE UND DEZENTRALITÄT</a:t>
            </a:r>
            <a:endPar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p:txBody>
      </p:sp>
    </p:spTree>
    <p:extLst>
      <p:ext uri="{BB962C8B-B14F-4D97-AF65-F5344CB8AC3E}">
        <p14:creationId xmlns:p14="http://schemas.microsoft.com/office/powerpoint/2010/main" val="2485774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E4792"/>
        </a:solidFill>
        <a:effectLst/>
      </p:bgPr>
    </p:bg>
    <p:spTree>
      <p:nvGrpSpPr>
        <p:cNvPr id="1" name="Shape 1946"/>
        <p:cNvGrpSpPr/>
        <p:nvPr/>
      </p:nvGrpSpPr>
      <p:grpSpPr>
        <a:xfrm>
          <a:off x="0" y="0"/>
          <a:ext cx="0" cy="0"/>
          <a:chOff x="0" y="0"/>
          <a:chExt cx="0" cy="0"/>
        </a:xfrm>
      </p:grpSpPr>
      <p:pic>
        <p:nvPicPr>
          <p:cNvPr id="1947" name="Google Shape;1947;p62"/>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9177251" y="5432154"/>
            <a:ext cx="2830754" cy="1198295"/>
          </a:xfrm>
          <a:prstGeom prst="rect">
            <a:avLst/>
          </a:prstGeom>
          <a:noFill/>
          <a:ln>
            <a:noFill/>
          </a:ln>
        </p:spPr>
      </p:pic>
      <p:pic>
        <p:nvPicPr>
          <p:cNvPr id="1948" name="Google Shape;1948;p62"/>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9112257" y="710109"/>
            <a:ext cx="2432280" cy="1441995"/>
          </a:xfrm>
          <a:prstGeom prst="rect">
            <a:avLst/>
          </a:prstGeom>
          <a:noFill/>
          <a:ln>
            <a:noFill/>
          </a:ln>
        </p:spPr>
      </p:pic>
      <p:sp>
        <p:nvSpPr>
          <p:cNvPr id="5" name="Rechteck 4"/>
          <p:cNvSpPr/>
          <p:nvPr/>
        </p:nvSpPr>
        <p:spPr>
          <a:xfrm>
            <a:off x="1052055" y="757156"/>
            <a:ext cx="6528454"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Wir</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sind</a:t>
            </a:r>
            <a:r>
              <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dezentral</a:t>
            </a:r>
            <a:endParaRPr kumimoji="0" lang="en-US" sz="5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endParaRPr>
          </a:p>
        </p:txBody>
      </p:sp>
      <p:sp>
        <p:nvSpPr>
          <p:cNvPr id="6" name="Rechteck 5"/>
          <p:cNvSpPr/>
          <p:nvPr/>
        </p:nvSpPr>
        <p:spPr>
          <a:xfrm>
            <a:off x="6022380" y="1542605"/>
            <a:ext cx="5771708" cy="16312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selbstorganisiert</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grpSp>
        <p:nvGrpSpPr>
          <p:cNvPr id="7" name="Google Shape;1956;p63"/>
          <p:cNvGrpSpPr>
            <a:grpSpLocks noChangeAspect="1"/>
          </p:cNvGrpSpPr>
          <p:nvPr/>
        </p:nvGrpSpPr>
        <p:grpSpPr>
          <a:xfrm flipH="1">
            <a:off x="1052055" y="1810950"/>
            <a:ext cx="4720774" cy="4720774"/>
            <a:chOff x="751135" y="226761"/>
            <a:chExt cx="6328539" cy="6328539"/>
          </a:xfrm>
        </p:grpSpPr>
        <p:sp>
          <p:nvSpPr>
            <p:cNvPr id="8" name="Google Shape;1957;p63"/>
            <p:cNvSpPr/>
            <p:nvPr/>
          </p:nvSpPr>
          <p:spPr>
            <a:xfrm>
              <a:off x="751135" y="226761"/>
              <a:ext cx="6328539" cy="6328539"/>
            </a:xfrm>
            <a:prstGeom prst="ellipse">
              <a:avLst/>
            </a:prstGeom>
            <a:solidFill>
              <a:srgbClr val="FBF7C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9" name="Google Shape;1958;p63"/>
            <p:cNvSpPr/>
            <p:nvPr/>
          </p:nvSpPr>
          <p:spPr>
            <a:xfrm>
              <a:off x="4837192" y="2658704"/>
              <a:ext cx="2076091" cy="2076091"/>
            </a:xfrm>
            <a:prstGeom prst="ellipse">
              <a:avLst/>
            </a:prstGeom>
            <a:solidFill>
              <a:srgbClr val="DE47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0" name="Google Shape;1959;p63"/>
            <p:cNvSpPr/>
            <p:nvPr/>
          </p:nvSpPr>
          <p:spPr>
            <a:xfrm>
              <a:off x="2642523" y="2728538"/>
              <a:ext cx="2076091" cy="2076091"/>
            </a:xfrm>
            <a:prstGeom prst="ellipse">
              <a:avLst/>
            </a:prstGeom>
            <a:solidFill>
              <a:srgbClr val="DE47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1" name="Google Shape;1960;p63"/>
            <p:cNvSpPr/>
            <p:nvPr/>
          </p:nvSpPr>
          <p:spPr>
            <a:xfrm>
              <a:off x="4001335" y="1016128"/>
              <a:ext cx="2076091" cy="2076091"/>
            </a:xfrm>
            <a:prstGeom prst="ellipse">
              <a:avLst/>
            </a:prstGeom>
            <a:solidFill>
              <a:srgbClr val="DE479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2" name="Google Shape;1961;p63"/>
            <p:cNvSpPr/>
            <p:nvPr/>
          </p:nvSpPr>
          <p:spPr>
            <a:xfrm>
              <a:off x="4547571" y="1188005"/>
              <a:ext cx="510383" cy="510383"/>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3" name="Google Shape;1962;p63"/>
            <p:cNvSpPr/>
            <p:nvPr/>
          </p:nvSpPr>
          <p:spPr>
            <a:xfrm>
              <a:off x="5199372" y="1488069"/>
              <a:ext cx="510383" cy="510383"/>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4" name="Google Shape;1963;p63"/>
            <p:cNvSpPr/>
            <p:nvPr/>
          </p:nvSpPr>
          <p:spPr>
            <a:xfrm>
              <a:off x="5199372" y="2152434"/>
              <a:ext cx="510383" cy="510383"/>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5" name="Google Shape;1964;p63"/>
            <p:cNvSpPr/>
            <p:nvPr/>
          </p:nvSpPr>
          <p:spPr>
            <a:xfrm>
              <a:off x="4647884" y="2358640"/>
              <a:ext cx="510383" cy="510383"/>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6" name="Google Shape;1965;p63"/>
            <p:cNvSpPr/>
            <p:nvPr/>
          </p:nvSpPr>
          <p:spPr>
            <a:xfrm>
              <a:off x="4354449" y="1827619"/>
              <a:ext cx="510383" cy="510383"/>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7" name="Google Shape;1966;p63"/>
            <p:cNvSpPr/>
            <p:nvPr/>
          </p:nvSpPr>
          <p:spPr>
            <a:xfrm>
              <a:off x="2055260" y="965800"/>
              <a:ext cx="2076091" cy="2076091"/>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8" name="Google Shape;1967;p63"/>
            <p:cNvSpPr/>
            <p:nvPr/>
          </p:nvSpPr>
          <p:spPr>
            <a:xfrm>
              <a:off x="1018346" y="3341744"/>
              <a:ext cx="2076091" cy="2076091"/>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sp>
          <p:nvSpPr>
            <p:cNvPr id="19" name="Google Shape;1968;p63"/>
            <p:cNvSpPr/>
            <p:nvPr/>
          </p:nvSpPr>
          <p:spPr>
            <a:xfrm>
              <a:off x="3764716" y="4044127"/>
              <a:ext cx="2076091" cy="2076091"/>
            </a:xfrm>
            <a:prstGeom prst="ellipse">
              <a:avLst/>
            </a:prstGeom>
            <a:solidFill>
              <a:srgbClr val="9DC3E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Twentieth Century"/>
                <a:ea typeface="Twentieth Century"/>
                <a:cs typeface="Twentieth Century"/>
                <a:sym typeface="Twentieth Century"/>
              </a:endParaRPr>
            </a:p>
          </p:txBody>
        </p:sp>
      </p:grpSp>
    </p:spTree>
    <p:extLst>
      <p:ext uri="{BB962C8B-B14F-4D97-AF65-F5344CB8AC3E}">
        <p14:creationId xmlns:p14="http://schemas.microsoft.com/office/powerpoint/2010/main" val="1029744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ADAFF"/>
        </a:solidFill>
        <a:effectLst/>
      </p:bgPr>
    </p:bg>
    <p:spTree>
      <p:nvGrpSpPr>
        <p:cNvPr id="1" name="Shape 1843"/>
        <p:cNvGrpSpPr/>
        <p:nvPr/>
      </p:nvGrpSpPr>
      <p:grpSpPr>
        <a:xfrm>
          <a:off x="0" y="0"/>
          <a:ext cx="0" cy="0"/>
          <a:chOff x="0" y="0"/>
          <a:chExt cx="0" cy="0"/>
        </a:xfrm>
      </p:grpSpPr>
      <p:pic>
        <p:nvPicPr>
          <p:cNvPr id="1844" name="Google Shape;1844;p50"/>
          <p:cNvPicPr preferRelativeResize="0"/>
          <p:nvPr/>
        </p:nvPicPr>
        <p:blipFill rotWithShape="1">
          <a:blip r:embed="rId3">
            <a:alphaModFix/>
          </a:blip>
          <a:srcRect/>
          <a:stretch/>
        </p:blipFill>
        <p:spPr>
          <a:xfrm>
            <a:off x="423071" y="56679"/>
            <a:ext cx="11345858" cy="6744641"/>
          </a:xfrm>
          <a:prstGeom prst="rect">
            <a:avLst/>
          </a:prstGeom>
          <a:noFill/>
          <a:ln>
            <a:noFill/>
          </a:ln>
        </p:spPr>
      </p:pic>
      <p:pic>
        <p:nvPicPr>
          <p:cNvPr id="1846" name="Google Shape;1846;p50"/>
          <p:cNvPicPr preferRelativeResize="0"/>
          <p:nvPr/>
        </p:nvPicPr>
        <p:blipFill rotWithShape="1">
          <a:blip r:embed="rId4">
            <a:alphaModFix/>
          </a:blip>
          <a:srcRect/>
          <a:stretch/>
        </p:blipFill>
        <p:spPr>
          <a:xfrm>
            <a:off x="4872038" y="5530043"/>
            <a:ext cx="1819275" cy="742950"/>
          </a:xfrm>
          <a:prstGeom prst="rect">
            <a:avLst/>
          </a:prstGeom>
          <a:noFill/>
          <a:ln>
            <a:noFill/>
          </a:ln>
        </p:spPr>
      </p:pic>
      <p:pic>
        <p:nvPicPr>
          <p:cNvPr id="1847" name="Google Shape;1847;p5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86347" y="5865942"/>
            <a:ext cx="2432612" cy="814101"/>
          </a:xfrm>
          <a:prstGeom prst="rect">
            <a:avLst/>
          </a:prstGeom>
          <a:noFill/>
          <a:ln>
            <a:noFill/>
          </a:ln>
        </p:spPr>
      </p:pic>
      <p:sp>
        <p:nvSpPr>
          <p:cNvPr id="2" name="Rechteck 1"/>
          <p:cNvSpPr/>
          <p:nvPr/>
        </p:nvSpPr>
        <p:spPr>
          <a:xfrm>
            <a:off x="4424933" y="286728"/>
            <a:ext cx="3342133"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XR Global</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682038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2A9F9"/>
        </a:solidFill>
        <a:effectLst/>
      </p:bgPr>
    </p:bg>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264009" y="1853333"/>
            <a:ext cx="7691692" cy="4351338"/>
          </a:xfrm>
        </p:spPr>
      </p:pic>
      <p:sp>
        <p:nvSpPr>
          <p:cNvPr id="6" name="Rechteck 5"/>
          <p:cNvSpPr/>
          <p:nvPr/>
        </p:nvSpPr>
        <p:spPr>
          <a:xfrm>
            <a:off x="1713967" y="721026"/>
            <a:ext cx="8764066"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Was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wir</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tun</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impressionen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948827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8F0126-0606-4998-85D1-F32925D7FAEF}"/>
              </a:ext>
            </a:extLst>
          </p:cNvPr>
          <p:cNvSpPr>
            <a:spLocks noGrp="1"/>
          </p:cNvSpPr>
          <p:nvPr>
            <p:ph type="title"/>
          </p:nvPr>
        </p:nvSpPr>
        <p:spPr/>
        <p:txBody>
          <a:bodyPr/>
          <a:lstStyle/>
          <a:p>
            <a:endParaRPr lang="de-AT"/>
          </a:p>
        </p:txBody>
      </p:sp>
      <p:sp>
        <p:nvSpPr>
          <p:cNvPr id="3" name="Textplatzhalter 2">
            <a:extLst>
              <a:ext uri="{FF2B5EF4-FFF2-40B4-BE49-F238E27FC236}">
                <a16:creationId xmlns:a16="http://schemas.microsoft.com/office/drawing/2014/main" id="{9BCF6279-DF99-47AD-8B26-A516DA62AC22}"/>
              </a:ext>
            </a:extLst>
          </p:cNvPr>
          <p:cNvSpPr>
            <a:spLocks noGrp="1"/>
          </p:cNvSpPr>
          <p:nvPr>
            <p:ph type="body"/>
          </p:nvPr>
        </p:nvSpPr>
        <p:spPr/>
        <p:txBody>
          <a:bodyPr/>
          <a:lstStyle/>
          <a:p>
            <a:endParaRPr lang="de-AT"/>
          </a:p>
        </p:txBody>
      </p:sp>
      <p:pic>
        <p:nvPicPr>
          <p:cNvPr id="4" name="Grafik 3">
            <a:extLst>
              <a:ext uri="{FF2B5EF4-FFF2-40B4-BE49-F238E27FC236}">
                <a16:creationId xmlns:a16="http://schemas.microsoft.com/office/drawing/2014/main" id="{38984ED1-04D0-4202-8F48-5DB315CE12D3}"/>
              </a:ext>
            </a:extLst>
          </p:cNvPr>
          <p:cNvPicPr>
            <a:picLocks noChangeAspect="1"/>
          </p:cNvPicPr>
          <p:nvPr/>
        </p:nvPicPr>
        <p:blipFill>
          <a:blip r:embed="rId2"/>
          <a:stretch>
            <a:fillRect/>
          </a:stretch>
        </p:blipFill>
        <p:spPr>
          <a:xfrm>
            <a:off x="-597" y="0"/>
            <a:ext cx="12192001" cy="6858000"/>
          </a:xfrm>
          <a:prstGeom prst="rect">
            <a:avLst/>
          </a:prstGeom>
        </p:spPr>
      </p:pic>
      <p:sp>
        <p:nvSpPr>
          <p:cNvPr id="5" name="Rechteck 4"/>
          <p:cNvSpPr/>
          <p:nvPr/>
        </p:nvSpPr>
        <p:spPr>
          <a:xfrm>
            <a:off x="9380707" y="5609684"/>
            <a:ext cx="2200539"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Die-ins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679643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a:p>
        </p:txBody>
      </p:sp>
      <p:sp>
        <p:nvSpPr>
          <p:cNvPr id="3" name="Textplatzhalter 2"/>
          <p:cNvSpPr>
            <a:spLocks noGrp="1"/>
          </p:cNvSpPr>
          <p:nvPr>
            <p:ph type="body"/>
          </p:nvPr>
        </p:nvSpPr>
        <p:spPr/>
        <p:txBody>
          <a:bodyPr/>
          <a:lstStyle/>
          <a:p>
            <a:endParaRPr lang="de-AT"/>
          </a:p>
        </p:txBody>
      </p:sp>
      <p:pic>
        <p:nvPicPr>
          <p:cNvPr id="4" name="Grafik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hteck 5"/>
          <p:cNvSpPr/>
          <p:nvPr/>
        </p:nvSpPr>
        <p:spPr>
          <a:xfrm>
            <a:off x="7424433" y="2567226"/>
            <a:ext cx="3681970"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swarmings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4092244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
        <p:nvSpPr>
          <p:cNvPr id="6" name="Rechteck 5"/>
          <p:cNvSpPr/>
          <p:nvPr/>
        </p:nvSpPr>
        <p:spPr>
          <a:xfrm>
            <a:off x="1206513" y="5825815"/>
            <a:ext cx="4658711"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sitzblockaden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565790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3659" y="0"/>
            <a:ext cx="10307782" cy="6871855"/>
          </a:xfrm>
          <a:prstGeom prst="rect">
            <a:avLst/>
          </a:prstGeom>
        </p:spPr>
      </p:pic>
      <p:sp>
        <p:nvSpPr>
          <p:cNvPr id="4" name="Rechteck 3"/>
          <p:cNvSpPr/>
          <p:nvPr/>
        </p:nvSpPr>
        <p:spPr>
          <a:xfrm>
            <a:off x="1539023" y="5842441"/>
            <a:ext cx="6002412"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Brückenblockaden</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1736375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397"/>
        <p:cNvGrpSpPr/>
        <p:nvPr/>
      </p:nvGrpSpPr>
      <p:grpSpPr>
        <a:xfrm>
          <a:off x="0" y="0"/>
          <a:ext cx="0" cy="0"/>
          <a:chOff x="0" y="0"/>
          <a:chExt cx="0" cy="0"/>
        </a:xfrm>
      </p:grpSpPr>
      <p:pic>
        <p:nvPicPr>
          <p:cNvPr id="1398" name="Google Shape;1398;p8"/>
          <p:cNvPicPr preferRelativeResize="0"/>
          <p:nvPr/>
        </p:nvPicPr>
        <p:blipFill rotWithShape="1">
          <a:blip r:embed="rId3">
            <a:alphaModFix/>
          </a:blip>
          <a:srcRect/>
          <a:stretch/>
        </p:blipFill>
        <p:spPr>
          <a:xfrm>
            <a:off x="3349144" y="1027486"/>
            <a:ext cx="5525271" cy="5525271"/>
          </a:xfrm>
          <a:prstGeom prst="rect">
            <a:avLst/>
          </a:prstGeom>
          <a:noFill/>
          <a:ln>
            <a:noFill/>
          </a:ln>
        </p:spPr>
      </p:pic>
      <p:sp>
        <p:nvSpPr>
          <p:cNvPr id="1399" name="Google Shape;1399;p8"/>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00" name="Google Shape;1400;p8"/>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01" name="Google Shape;1401;p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3240"/>
              <a:buFont typeface="Arial"/>
              <a:buNone/>
            </a:pPr>
            <a:r>
              <a:rPr lang="en-US" sz="3240" dirty="0">
                <a:solidFill>
                  <a:schemeClr val="lt1"/>
                </a:solidFill>
                <a:latin typeface="+mj-lt"/>
              </a:rPr>
              <a:t>DAS ERDSYSTEM ERHÄLT UNSER LEBEN</a:t>
            </a:r>
            <a:endParaRPr sz="3240" dirty="0">
              <a:solidFill>
                <a:schemeClr val="lt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6171" y="0"/>
            <a:ext cx="10279658" cy="6858000"/>
          </a:xfrm>
          <a:prstGeom prst="rect">
            <a:avLst/>
          </a:prstGeom>
        </p:spPr>
      </p:pic>
      <p:sp>
        <p:nvSpPr>
          <p:cNvPr id="3" name="Rechteck 2"/>
          <p:cNvSpPr/>
          <p:nvPr/>
        </p:nvSpPr>
        <p:spPr>
          <a:xfrm>
            <a:off x="6227406" y="5859066"/>
            <a:ext cx="4886338"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trauermÄrschE</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544352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CFAB4"/>
        </a:solidFill>
        <a:effectLst/>
      </p:bgPr>
    </p:bg>
    <p:spTree>
      <p:nvGrpSpPr>
        <p:cNvPr id="1" name=""/>
        <p:cNvGrpSpPr/>
        <p:nvPr/>
      </p:nvGrpSpPr>
      <p:grpSpPr>
        <a:xfrm>
          <a:off x="0" y="0"/>
          <a:ext cx="0" cy="0"/>
          <a:chOff x="0" y="0"/>
          <a:chExt cx="0" cy="0"/>
        </a:xfrm>
      </p:grpSpPr>
      <p:pic>
        <p:nvPicPr>
          <p:cNvPr id="4" name="Grafik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5" name="Rechteck 4"/>
          <p:cNvSpPr/>
          <p:nvPr/>
        </p:nvSpPr>
        <p:spPr>
          <a:xfrm>
            <a:off x="1690254" y="5846597"/>
            <a:ext cx="2091278"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Demos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383091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8176" y="0"/>
            <a:ext cx="9972738" cy="6858000"/>
          </a:xfrm>
          <a:prstGeom prst="rect">
            <a:avLst/>
          </a:prstGeom>
        </p:spPr>
      </p:pic>
      <p:sp>
        <p:nvSpPr>
          <p:cNvPr id="3" name="Rechteck 2"/>
          <p:cNvSpPr/>
          <p:nvPr/>
        </p:nvSpPr>
        <p:spPr>
          <a:xfrm>
            <a:off x="8057803" y="5813347"/>
            <a:ext cx="2813014" cy="861774"/>
          </a:xfrm>
          <a:prstGeom prst="rect">
            <a:avLst/>
          </a:prstGeom>
          <a:solidFill>
            <a:schemeClr val="bg1">
              <a:lumMod val="85000"/>
              <a:alpha val="76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Xr</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-cafes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3517628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5968" y="0"/>
            <a:ext cx="10279119" cy="6856091"/>
          </a:xfrm>
          <a:prstGeom prst="rect">
            <a:avLst/>
          </a:prstGeom>
        </p:spPr>
      </p:pic>
      <p:sp>
        <p:nvSpPr>
          <p:cNvPr id="3" name="Rechteck 2"/>
          <p:cNvSpPr/>
          <p:nvPr/>
        </p:nvSpPr>
        <p:spPr>
          <a:xfrm>
            <a:off x="1407622" y="5619383"/>
            <a:ext cx="1898918" cy="861774"/>
          </a:xfrm>
          <a:prstGeom prst="rect">
            <a:avLst/>
          </a:prstGeom>
          <a:solidFill>
            <a:schemeClr val="bg1">
              <a:lumMod val="85000"/>
              <a:alpha val="79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TALKS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820338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4153" y="-4680"/>
            <a:ext cx="10156767" cy="6862680"/>
          </a:xfrm>
          <a:prstGeom prst="rect">
            <a:avLst/>
          </a:prstGeom>
        </p:spPr>
      </p:pic>
      <p:sp>
        <p:nvSpPr>
          <p:cNvPr id="3" name="Rechteck 2"/>
          <p:cNvSpPr/>
          <p:nvPr/>
        </p:nvSpPr>
        <p:spPr>
          <a:xfrm>
            <a:off x="3419301" y="5796722"/>
            <a:ext cx="7569188" cy="861774"/>
          </a:xfrm>
          <a:prstGeom prst="rect">
            <a:avLst/>
          </a:prstGeom>
          <a:solidFill>
            <a:schemeClr val="bg1">
              <a:lumMod val="85000"/>
              <a:alpha val="7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Workshops &amp; Trainings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2295746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5" name="Grafik 1174"/>
          <p:cNvPicPr/>
          <p:nvPr/>
        </p:nvPicPr>
        <p:blipFill>
          <a:blip r:embed="rId2" cstate="email">
            <a:extLst>
              <a:ext uri="{28A0092B-C50C-407E-A947-70E740481C1C}">
                <a14:useLocalDpi xmlns:a14="http://schemas.microsoft.com/office/drawing/2010/main"/>
              </a:ext>
            </a:extLst>
          </a:blip>
          <a:stretch/>
        </p:blipFill>
        <p:spPr>
          <a:xfrm>
            <a:off x="8624597" y="5604110"/>
            <a:ext cx="3429974" cy="1142018"/>
          </a:xfrm>
          <a:prstGeom prst="rect">
            <a:avLst/>
          </a:prstGeom>
          <a:ln>
            <a:noFill/>
          </a:ln>
        </p:spPr>
      </p:pic>
      <p:pic>
        <p:nvPicPr>
          <p:cNvPr id="1176" name="Grafik 1175"/>
          <p:cNvPicPr>
            <a:picLocks noChangeAspect="1"/>
          </p:cNvPicPr>
          <p:nvPr/>
        </p:nvPicPr>
        <p:blipFill>
          <a:blip r:embed="rId3"/>
          <a:stretch/>
        </p:blipFill>
        <p:spPr>
          <a:xfrm>
            <a:off x="231646" y="4188366"/>
            <a:ext cx="2770364" cy="2430297"/>
          </a:xfrm>
          <a:prstGeom prst="rect">
            <a:avLst/>
          </a:prstGeom>
          <a:ln>
            <a:noFill/>
          </a:ln>
        </p:spPr>
      </p:pic>
      <p:sp>
        <p:nvSpPr>
          <p:cNvPr id="1177" name="CustomShape 1"/>
          <p:cNvSpPr/>
          <p:nvPr/>
        </p:nvSpPr>
        <p:spPr>
          <a:xfrm>
            <a:off x="2986092" y="110588"/>
            <a:ext cx="6163765" cy="6531666"/>
          </a:xfrm>
          <a:prstGeom prst="ellipse">
            <a:avLst/>
          </a:prstGeom>
          <a:solidFill>
            <a:srgbClr val="FFC0FF">
              <a:alpha val="75000"/>
            </a:srgbClr>
          </a:solidFill>
          <a:ln w="25560">
            <a:solidFill>
              <a:srgbClr val="000000"/>
            </a:solidFill>
            <a:miter/>
          </a:ln>
        </p:spPr>
        <p:style>
          <a:lnRef idx="0">
            <a:scrgbClr r="0" g="0" b="0"/>
          </a:lnRef>
          <a:fillRef idx="0">
            <a:scrgbClr r="0" g="0" b="0"/>
          </a:fillRef>
          <a:effectRef idx="0">
            <a:scrgbClr r="0" g="0" b="0"/>
          </a:effectRef>
          <a:fontRef idx="minor"/>
        </p:style>
      </p:sp>
      <p:sp>
        <p:nvSpPr>
          <p:cNvPr id="1178" name="CustomShape 2"/>
          <p:cNvSpPr/>
          <p:nvPr/>
        </p:nvSpPr>
        <p:spPr>
          <a:xfrm>
            <a:off x="3614356" y="765409"/>
            <a:ext cx="4899401" cy="5222024"/>
          </a:xfrm>
          <a:prstGeom prst="ellipse">
            <a:avLst/>
          </a:prstGeom>
          <a:solidFill>
            <a:srgbClr val="D880D6"/>
          </a:solidFill>
          <a:ln w="25560">
            <a:solidFill>
              <a:srgbClr val="000000"/>
            </a:solidFill>
            <a:miter/>
          </a:ln>
        </p:spPr>
        <p:style>
          <a:lnRef idx="0">
            <a:scrgbClr r="0" g="0" b="0"/>
          </a:lnRef>
          <a:fillRef idx="0">
            <a:scrgbClr r="0" g="0" b="0"/>
          </a:fillRef>
          <a:effectRef idx="0">
            <a:scrgbClr r="0" g="0" b="0"/>
          </a:effectRef>
          <a:fontRef idx="minor"/>
        </p:style>
      </p:sp>
      <p:sp>
        <p:nvSpPr>
          <p:cNvPr id="1179" name="CustomShape 3"/>
          <p:cNvSpPr/>
          <p:nvPr/>
        </p:nvSpPr>
        <p:spPr>
          <a:xfrm>
            <a:off x="4583961" y="1826881"/>
            <a:ext cx="2866148" cy="3099080"/>
          </a:xfrm>
          <a:prstGeom prst="ellipse">
            <a:avLst/>
          </a:prstGeom>
          <a:solidFill>
            <a:srgbClr val="D853D6"/>
          </a:solidFill>
          <a:ln w="25560">
            <a:solidFill>
              <a:srgbClr val="000000"/>
            </a:solidFill>
            <a:miter/>
          </a:ln>
        </p:spPr>
        <p:style>
          <a:lnRef idx="0">
            <a:scrgbClr r="0" g="0" b="0"/>
          </a:lnRef>
          <a:fillRef idx="0">
            <a:scrgbClr r="0" g="0" b="0"/>
          </a:fillRef>
          <a:effectRef idx="0">
            <a:scrgbClr r="0" g="0" b="0"/>
          </a:effectRef>
          <a:fontRef idx="minor"/>
        </p:style>
      </p:sp>
      <p:sp>
        <p:nvSpPr>
          <p:cNvPr id="1180" name="CustomShape 4"/>
          <p:cNvSpPr/>
          <p:nvPr/>
        </p:nvSpPr>
        <p:spPr>
          <a:xfrm>
            <a:off x="5311492" y="2543527"/>
            <a:ext cx="1476395" cy="1666411"/>
          </a:xfrm>
          <a:prstGeom prst="ellipse">
            <a:avLst/>
          </a:prstGeom>
          <a:solidFill>
            <a:srgbClr val="D82CAA"/>
          </a:solidFill>
          <a:ln w="25560">
            <a:solidFill>
              <a:srgbClr val="000000"/>
            </a:solidFill>
            <a:miter/>
          </a:ln>
        </p:spPr>
        <p:style>
          <a:lnRef idx="0">
            <a:scrgbClr r="0" g="0" b="0"/>
          </a:lnRef>
          <a:fillRef idx="0">
            <a:scrgbClr r="0" g="0" b="0"/>
          </a:fillRef>
          <a:effectRef idx="0">
            <a:scrgbClr r="0" g="0" b="0"/>
          </a:effectRef>
          <a:fontRef idx="minor"/>
        </p:style>
      </p:sp>
      <p:sp>
        <p:nvSpPr>
          <p:cNvPr id="1181" name="Line 5"/>
          <p:cNvSpPr/>
          <p:nvPr/>
        </p:nvSpPr>
        <p:spPr>
          <a:xfrm>
            <a:off x="2622545" y="1888706"/>
            <a:ext cx="3460016" cy="1428938"/>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182" name="TextShape 6"/>
          <p:cNvSpPr txBox="1"/>
          <p:nvPr/>
        </p:nvSpPr>
        <p:spPr>
          <a:xfrm>
            <a:off x="156767" y="1344595"/>
            <a:ext cx="2743554" cy="676218"/>
          </a:xfrm>
          <a:prstGeom prst="rect">
            <a:avLst/>
          </a:prstGeom>
          <a:noFill/>
          <a:ln>
            <a:noFill/>
          </a:ln>
        </p:spPr>
        <p:txBody>
          <a:bodyPr wrap="square"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Koordination</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1183" name="Line 7"/>
          <p:cNvSpPr/>
          <p:nvPr/>
        </p:nvSpPr>
        <p:spPr>
          <a:xfrm flipV="1">
            <a:off x="6414325" y="995293"/>
            <a:ext cx="2432939" cy="1216469"/>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184" name="TextShape 8"/>
          <p:cNvSpPr txBox="1"/>
          <p:nvPr/>
        </p:nvSpPr>
        <p:spPr>
          <a:xfrm>
            <a:off x="9018807" y="663529"/>
            <a:ext cx="2985444" cy="657751"/>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Organisation</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1185" name="Line 9"/>
          <p:cNvSpPr/>
          <p:nvPr/>
        </p:nvSpPr>
        <p:spPr>
          <a:xfrm>
            <a:off x="7851971" y="3161775"/>
            <a:ext cx="1594384" cy="529075"/>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186" name="TextShape 10"/>
          <p:cNvSpPr txBox="1"/>
          <p:nvPr/>
        </p:nvSpPr>
        <p:spPr>
          <a:xfrm>
            <a:off x="9149858" y="2985879"/>
            <a:ext cx="2985444" cy="1224060"/>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Mitmachen bei Aktionen</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1187" name="TextShape 11"/>
          <p:cNvSpPr txBox="1"/>
          <p:nvPr/>
        </p:nvSpPr>
        <p:spPr>
          <a:xfrm>
            <a:off x="648" y="2619509"/>
            <a:ext cx="2985444" cy="657751"/>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1742"/>
              </a:spcAft>
              <a:buClrTx/>
              <a:buSzTx/>
              <a:buFont typeface="Arial"/>
              <a:buNone/>
              <a:tabLst/>
              <a:defRPr/>
            </a:pPr>
            <a:r>
              <a:rPr kumimoji="0" lang="de-AT" sz="3200" b="1" i="0" u="none" strike="noStrike" kern="1200" cap="none" spc="-1" normalizeH="0" baseline="0" noProof="0" dirty="0">
                <a:ln>
                  <a:noFill/>
                </a:ln>
                <a:solidFill>
                  <a:srgbClr val="000000"/>
                </a:solidFill>
                <a:effectLst/>
                <a:uLnTx/>
                <a:uFillTx/>
                <a:latin typeface="Crimson Text SemiBold" panose="02000703000000000000" pitchFamily="2" charset="0"/>
                <a:ea typeface="Crimson Text SemiBold"/>
                <a:cs typeface="Arial"/>
                <a:sym typeface="Arial"/>
              </a:rPr>
              <a:t>indirekte Hilfe</a:t>
            </a:r>
            <a:endParaRPr kumimoji="0" lang="de-AT" sz="3200" b="0" i="0" u="none" strike="noStrike" kern="1200" cap="none" spc="-1" normalizeH="0" baseline="0" noProof="0" dirty="0">
              <a:ln>
                <a:noFill/>
              </a:ln>
              <a:solidFill>
                <a:prstClr val="black"/>
              </a:solidFill>
              <a:effectLst/>
              <a:uLnTx/>
              <a:uFillTx/>
              <a:latin typeface="Crimson Text SemiBold" panose="02000703000000000000" pitchFamily="2" charset="0"/>
              <a:cs typeface="Arial"/>
              <a:sym typeface="Arial"/>
            </a:endParaRPr>
          </a:p>
        </p:txBody>
      </p:sp>
      <p:sp>
        <p:nvSpPr>
          <p:cNvPr id="1188" name="Line 12"/>
          <p:cNvSpPr/>
          <p:nvPr/>
        </p:nvSpPr>
        <p:spPr>
          <a:xfrm>
            <a:off x="2290781" y="3277260"/>
            <a:ext cx="1027077" cy="261560"/>
          </a:xfrm>
          <a:prstGeom prst="line">
            <a:avLst/>
          </a:prstGeom>
          <a:ln w="36720">
            <a:solidFill>
              <a:srgbClr val="000000"/>
            </a:solidFill>
            <a:miter/>
          </a:ln>
        </p:spPr>
        <p:style>
          <a:lnRef idx="0">
            <a:scrgbClr r="0" g="0" b="0"/>
          </a:lnRef>
          <a:fillRef idx="0">
            <a:scrgbClr r="0" g="0" b="0"/>
          </a:fillRef>
          <a:effectRef idx="0">
            <a:scrgbClr r="0" g="0" b="0"/>
          </a:effectRef>
          <a:fontRef idx="minor"/>
        </p:style>
      </p:sp>
      <p:sp>
        <p:nvSpPr>
          <p:cNvPr id="17" name="Titel 3"/>
          <p:cNvSpPr txBox="1">
            <a:spLocks/>
          </p:cNvSpPr>
          <p:nvPr/>
        </p:nvSpPr>
        <p:spPr>
          <a:xfrm>
            <a:off x="127800" y="324877"/>
            <a:ext cx="3903691" cy="7848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Beteiligung</a:t>
            </a:r>
            <a:endParaRPr kumimoji="0" lang="de-DE" sz="1800" b="0" i="0" u="none" strike="noStrike" kern="1200" cap="none" spc="0" normalizeH="0" baseline="0" noProof="0" dirty="0">
              <a:ln>
                <a:noFill/>
              </a:ln>
              <a:solidFill>
                <a:sysClr val="windowText" lastClr="000000"/>
              </a:solidFill>
              <a:effectLst/>
              <a:uLnTx/>
              <a:uFillTx/>
              <a:latin typeface="Tw Cen MT Condensed Extra Bold"/>
              <a:ea typeface="+mj-ea"/>
              <a:cs typeface="+mj-cs"/>
              <a:sym typeface="Arial"/>
            </a:endParaRPr>
          </a:p>
        </p:txBody>
      </p:sp>
    </p:spTree>
    <p:extLst>
      <p:ext uri="{BB962C8B-B14F-4D97-AF65-F5344CB8AC3E}">
        <p14:creationId xmlns:p14="http://schemas.microsoft.com/office/powerpoint/2010/main" val="383961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1F25B"/>
        </a:solidFill>
        <a:effectLst/>
      </p:bgPr>
    </p:bg>
    <p:spTree>
      <p:nvGrpSpPr>
        <p:cNvPr id="1" name=""/>
        <p:cNvGrpSpPr/>
        <p:nvPr/>
      </p:nvGrpSpPr>
      <p:grpSpPr>
        <a:xfrm>
          <a:off x="0" y="0"/>
          <a:ext cx="0" cy="0"/>
          <a:chOff x="0" y="0"/>
          <a:chExt cx="0" cy="0"/>
        </a:xfrm>
      </p:grpSpPr>
      <p:pic>
        <p:nvPicPr>
          <p:cNvPr id="5" name="Inhaltsplatzhalt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544291" y="1659365"/>
            <a:ext cx="2924932" cy="4634123"/>
          </a:xfrm>
        </p:spPr>
      </p:pic>
      <p:sp>
        <p:nvSpPr>
          <p:cNvPr id="4" name="Titel 3"/>
          <p:cNvSpPr>
            <a:spLocks noGrp="1"/>
          </p:cNvSpPr>
          <p:nvPr>
            <p:ph type="title"/>
          </p:nvPr>
        </p:nvSpPr>
        <p:spPr>
          <a:xfrm>
            <a:off x="838200" y="635491"/>
            <a:ext cx="10515600" cy="784830"/>
          </a:xfrm>
          <a:prstGeom prst="rect">
            <a:avLst/>
          </a:prstGeom>
        </p:spPr>
        <p:txBody>
          <a:bodyPr wrap="square">
            <a:spAutoFit/>
          </a:bodyPr>
          <a:lstStyle/>
          <a:p>
            <a:pPr lvl="0" algn="ctr">
              <a:buClrTx/>
              <a:defRPr/>
            </a:pP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Zum</a:t>
            </a:r>
            <a:r>
              <a:rPr lang="en-US" sz="5000" kern="1200" spc="201" dirty="0" smtClean="0">
                <a:solidFill>
                  <a:sysClr val="windowText" lastClr="000000"/>
                </a:solidFill>
                <a:highlight>
                  <a:scrgbClr r="0" g="0" b="0">
                    <a:alpha val="0"/>
                  </a:scrgbClr>
                </a:highlight>
                <a:latin typeface="FUCXED CAPS Latin" pitchFamily="50"/>
                <a:ea typeface="Microsoft YaHei" pitchFamily="2"/>
                <a:cs typeface="Arial" pitchFamily="2"/>
              </a:rPr>
              <a:t> </a:t>
            </a:r>
            <a:r>
              <a:rPr lang="en-US" sz="5000" kern="1200" spc="201" dirty="0" err="1" smtClean="0">
                <a:solidFill>
                  <a:sysClr val="windowText" lastClr="000000"/>
                </a:solidFill>
                <a:highlight>
                  <a:scrgbClr r="0" g="0" b="0">
                    <a:alpha val="0"/>
                  </a:scrgbClr>
                </a:highlight>
                <a:latin typeface="FUCXED CAPS Latin" pitchFamily="50"/>
                <a:ea typeface="Microsoft YaHei" pitchFamily="2"/>
                <a:cs typeface="Arial" pitchFamily="2"/>
              </a:rPr>
              <a:t>weiterlesen</a:t>
            </a:r>
            <a:endParaRPr lang="de-DE" sz="1800" dirty="0">
              <a:solidFill>
                <a:sysClr val="windowText" lastClr="000000"/>
              </a:solidFill>
            </a:endParaRPr>
          </a:p>
        </p:txBody>
      </p:sp>
      <p:pic>
        <p:nvPicPr>
          <p:cNvPr id="6" name="Google Shape;1746;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260489" y="5826292"/>
            <a:ext cx="2837406" cy="949570"/>
          </a:xfrm>
          <a:prstGeom prst="rect">
            <a:avLst/>
          </a:prstGeom>
          <a:noFill/>
          <a:ln>
            <a:noFill/>
          </a:ln>
        </p:spPr>
      </p:pic>
    </p:spTree>
    <p:extLst>
      <p:ext uri="{BB962C8B-B14F-4D97-AF65-F5344CB8AC3E}">
        <p14:creationId xmlns:p14="http://schemas.microsoft.com/office/powerpoint/2010/main" val="227810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1F25B"/>
        </a:solidFill>
        <a:effectLst/>
      </p:bgPr>
    </p:bg>
    <p:spTree>
      <p:nvGrpSpPr>
        <p:cNvPr id="1" name=""/>
        <p:cNvGrpSpPr/>
        <p:nvPr/>
      </p:nvGrpSpPr>
      <p:grpSpPr>
        <a:xfrm>
          <a:off x="0" y="0"/>
          <a:ext cx="0" cy="0"/>
          <a:chOff x="0" y="0"/>
          <a:chExt cx="0" cy="0"/>
        </a:xfrm>
      </p:grpSpPr>
      <p:pic>
        <p:nvPicPr>
          <p:cNvPr id="1191" name="Grafik 1190"/>
          <p:cNvPicPr>
            <a:picLocks noChangeAspect="1"/>
          </p:cNvPicPr>
          <p:nvPr/>
        </p:nvPicPr>
        <p:blipFill>
          <a:blip r:embed="rId2" cstate="email">
            <a:extLst>
              <a:ext uri="{28A0092B-C50C-407E-A947-70E740481C1C}">
                <a14:useLocalDpi xmlns:a14="http://schemas.microsoft.com/office/drawing/2010/main"/>
              </a:ext>
            </a:extLst>
          </a:blip>
          <a:stretch/>
        </p:blipFill>
        <p:spPr>
          <a:xfrm>
            <a:off x="5028177" y="5221324"/>
            <a:ext cx="2134889" cy="1265355"/>
          </a:xfrm>
          <a:prstGeom prst="rect">
            <a:avLst/>
          </a:prstGeom>
          <a:ln>
            <a:noFill/>
          </a:ln>
        </p:spPr>
      </p:pic>
      <p:sp>
        <p:nvSpPr>
          <p:cNvPr id="2" name="Rechteck 1"/>
          <p:cNvSpPr/>
          <p:nvPr/>
        </p:nvSpPr>
        <p:spPr>
          <a:xfrm>
            <a:off x="3506452" y="422486"/>
            <a:ext cx="5178341"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NÄCHSTE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tERMINe</a:t>
            </a:r>
            <a:endParaRPr kumimoji="0" lang="de-DE" sz="1800" b="0" i="0" u="none" strike="noStrike" kern="0" cap="none" spc="0" normalizeH="0" baseline="0" noProof="0" dirty="0" smtClean="0">
              <a:ln>
                <a:noFill/>
              </a:ln>
              <a:solidFill>
                <a:sysClr val="windowText" lastClr="000000"/>
              </a:solidFill>
              <a:effectLst/>
              <a:uLnTx/>
              <a:uFillTx/>
              <a:latin typeface="Arial"/>
              <a:cs typeface="Arial"/>
              <a:sym typeface="Arial"/>
            </a:endParaRPr>
          </a:p>
        </p:txBody>
      </p:sp>
      <p:sp>
        <p:nvSpPr>
          <p:cNvPr id="5" name="Textfeld 4"/>
          <p:cNvSpPr txBox="1"/>
          <p:nvPr/>
        </p:nvSpPr>
        <p:spPr>
          <a:xfrm>
            <a:off x="568036" y="1636965"/>
            <a:ext cx="10681855" cy="327782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XR-</a:t>
            </a:r>
            <a:r>
              <a:rPr kumimoji="0" lang="de-DE" sz="3200" b="0" i="0" u="none" strike="noStrike" kern="0" cap="none" spc="0" normalizeH="0" baseline="0" noProof="0" dirty="0" err="1" smtClean="0">
                <a:ln>
                  <a:noFill/>
                </a:ln>
                <a:solidFill>
                  <a:srgbClr val="000000"/>
                </a:solidFill>
                <a:effectLst/>
                <a:uLnTx/>
                <a:uFillTx/>
                <a:latin typeface="Crimson Text SemiBold" panose="02000703000000000000" pitchFamily="2" charset="0"/>
                <a:cs typeface="Arial"/>
                <a:sym typeface="Arial"/>
              </a:rPr>
              <a:t>Onboarding</a:t>
            </a:r>
            <a:r>
              <a:rPr kumimoji="0" lang="de-DE" sz="32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 14. Jänner 2020, 18:30 – 20:30 Uhr </a:t>
            </a: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rPr>
              <a:t>i</a:t>
            </a:r>
            <a:r>
              <a:rPr kumimoji="0" lang="de-DE" sz="32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m Schubertnest, </a:t>
            </a:r>
            <a:r>
              <a:rPr kumimoji="0" lang="de-DE" sz="3200" b="0" i="0" u="none" strike="noStrike" kern="0" cap="none" spc="0" normalizeH="0" baseline="0" noProof="0" dirty="0" err="1" smtClean="0">
                <a:ln>
                  <a:noFill/>
                </a:ln>
                <a:solidFill>
                  <a:srgbClr val="000000"/>
                </a:solidFill>
                <a:effectLst/>
                <a:uLnTx/>
                <a:uFillTx/>
                <a:latin typeface="Crimson Text SemiBold" panose="02000703000000000000" pitchFamily="2" charset="0"/>
                <a:cs typeface="Arial"/>
                <a:sym typeface="Arial"/>
              </a:rPr>
              <a:t>Harrachgasse</a:t>
            </a:r>
            <a:r>
              <a:rPr kumimoji="0" lang="de-DE" sz="32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 21, 8010 Graz</a:t>
            </a: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10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a:t>
            </a: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32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XR-Café: 21. Jänner 2020, 19:00 – 21:00 Uhr</a:t>
            </a:r>
            <a:br>
              <a:rPr kumimoji="0" lang="de-DE" sz="32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br>
            <a:r>
              <a:rPr kumimoji="0" lang="de-DE" sz="32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im Café Erde, Andreas-Hofer-Platz 3, 8010 Graz</a:t>
            </a:r>
            <a:endParaRPr kumimoji="0" lang="de-DE"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p:txBody>
      </p:sp>
      <p:pic>
        <p:nvPicPr>
          <p:cNvPr id="6" name="Google Shape;1746;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274344" y="5854002"/>
            <a:ext cx="2837406" cy="949570"/>
          </a:xfrm>
          <a:prstGeom prst="rect">
            <a:avLst/>
          </a:prstGeom>
          <a:noFill/>
          <a:ln>
            <a:noFill/>
          </a:ln>
        </p:spPr>
      </p:pic>
    </p:spTree>
    <p:extLst>
      <p:ext uri="{BB962C8B-B14F-4D97-AF65-F5344CB8AC3E}">
        <p14:creationId xmlns:p14="http://schemas.microsoft.com/office/powerpoint/2010/main" val="3803905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1F25B"/>
        </a:solidFill>
        <a:effectLst/>
      </p:bgPr>
    </p:bg>
    <p:spTree>
      <p:nvGrpSpPr>
        <p:cNvPr id="1" name="Shape 2054"/>
        <p:cNvGrpSpPr/>
        <p:nvPr/>
      </p:nvGrpSpPr>
      <p:grpSpPr>
        <a:xfrm>
          <a:off x="0" y="0"/>
          <a:ext cx="0" cy="0"/>
          <a:chOff x="0" y="0"/>
          <a:chExt cx="0" cy="0"/>
        </a:xfrm>
      </p:grpSpPr>
      <p:pic>
        <p:nvPicPr>
          <p:cNvPr id="2055" name="Google Shape;2055;p7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12220575" cy="6901030"/>
          </a:xfrm>
          <a:prstGeom prst="rect">
            <a:avLst/>
          </a:prstGeom>
          <a:noFill/>
          <a:ln>
            <a:noFill/>
          </a:ln>
        </p:spPr>
      </p:pic>
      <p:grpSp>
        <p:nvGrpSpPr>
          <p:cNvPr id="2056" name="Google Shape;2056;p72"/>
          <p:cNvGrpSpPr>
            <a:grpSpLocks noChangeAspect="1"/>
          </p:cNvGrpSpPr>
          <p:nvPr/>
        </p:nvGrpSpPr>
        <p:grpSpPr>
          <a:xfrm>
            <a:off x="8842644" y="-66500"/>
            <a:ext cx="3635024" cy="3491345"/>
            <a:chOff x="-934874" y="-123635"/>
            <a:chExt cx="5045577" cy="4846143"/>
          </a:xfrm>
        </p:grpSpPr>
        <p:pic>
          <p:nvPicPr>
            <p:cNvPr id="2057" name="Google Shape;2057;p72"/>
            <p:cNvPicPr preferRelativeResize="0">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934874" y="-123635"/>
              <a:ext cx="5045577" cy="4846143"/>
            </a:xfrm>
            <a:prstGeom prst="rect">
              <a:avLst/>
            </a:prstGeom>
            <a:noFill/>
            <a:ln>
              <a:noFill/>
            </a:ln>
          </p:spPr>
        </p:pic>
        <p:sp>
          <p:nvSpPr>
            <p:cNvPr id="2058" name="Google Shape;2058;p72"/>
            <p:cNvSpPr txBox="1"/>
            <p:nvPr/>
          </p:nvSpPr>
          <p:spPr>
            <a:xfrm>
              <a:off x="203163" y="2029150"/>
              <a:ext cx="3699287" cy="8741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4000" b="1" i="0" u="none" strike="noStrike" kern="0" cap="none" spc="0" normalizeH="0" baseline="0" noProof="0" dirty="0">
                <a:ln>
                  <a:noFill/>
                </a:ln>
                <a:solidFill>
                  <a:srgbClr val="000000"/>
                </a:solidFill>
                <a:effectLst/>
                <a:uLnTx/>
                <a:uFillTx/>
                <a:latin typeface="Twentieth Century"/>
                <a:ea typeface="Twentieth Century"/>
                <a:cs typeface="Twentieth Century"/>
                <a:sym typeface="Twentieth Century"/>
              </a:endParaRPr>
            </a:p>
          </p:txBody>
        </p:sp>
      </p:grpSp>
      <p:sp>
        <p:nvSpPr>
          <p:cNvPr id="2059" name="Google Shape;2059;p72"/>
          <p:cNvSpPr txBox="1"/>
          <p:nvPr/>
        </p:nvSpPr>
        <p:spPr>
          <a:xfrm>
            <a:off x="1034513" y="1381708"/>
            <a:ext cx="7523263" cy="501671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E-MAIL 	</a:t>
            </a: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	XR-GRAZ@POSTEO.AT</a:t>
            </a:r>
            <a:endPar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FACEBOOK	</a:t>
            </a: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ExtinctionRebellionGraz</a:t>
            </a:r>
            <a:endPar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INSTAGRAM	</a:t>
            </a: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extinctionrebellion_graz</a:t>
            </a:r>
            <a:endPar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TWITTER	</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a:t>
            </a:r>
            <a:r>
              <a:rPr kumimoji="0" lang="en-US" sz="3200" b="1" i="0" u="none" strike="noStrike" kern="0" cap="none" spc="0" normalizeH="0" baseline="0" noProof="0" dirty="0" err="1" smtClean="0">
                <a:ln>
                  <a:noFill/>
                </a:ln>
                <a:solidFill>
                  <a:srgbClr val="000000"/>
                </a:solidFill>
                <a:effectLst/>
                <a:uLnTx/>
                <a:uFillTx/>
                <a:latin typeface="Crimson Text SemiBold" panose="02000703000000000000" pitchFamily="2" charset="0"/>
                <a:ea typeface="Twentieth Century"/>
                <a:cs typeface="Twentieth Century"/>
                <a:sym typeface="Twentieth Century"/>
              </a:rPr>
              <a:t>XRGraz</a:t>
            </a:r>
            <a:endPar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endParaRPr>
          </a:p>
          <a:p>
            <a:pPr marL="0" marR="0" lvl="0" indent="0" algn="l" defTabSz="914400" rtl="0" eaLnBrk="1" fontAlgn="auto" latinLnBrk="0" hangingPunct="1">
              <a:lnSpc>
                <a:spcPct val="100000"/>
              </a:lnSpc>
              <a:spcBef>
                <a:spcPts val="3600"/>
              </a:spcBef>
              <a:spcAft>
                <a:spcPts val="0"/>
              </a:spcAft>
              <a:buClr>
                <a:srgbClr val="000000"/>
              </a:buClr>
              <a:buSzTx/>
              <a:buFont typeface="Arial"/>
              <a:buNone/>
              <a:tabLst/>
              <a:defRPr/>
            </a:pPr>
            <a:r>
              <a:rPr kumimoji="0" lang="en-US" sz="3200" b="1" i="0" u="none" strike="noStrike" kern="0" cap="none" spc="0" normalizeH="0" baseline="0" noProof="0" dirty="0" smtClean="0">
                <a:ln>
                  <a:noFill/>
                </a:ln>
                <a:solidFill>
                  <a:srgbClr val="000000"/>
                </a:solidFill>
                <a:effectLst/>
                <a:uLnTx/>
                <a:uFillTx/>
                <a:latin typeface="Crimson Text SemiBold" panose="02000703000000000000" pitchFamily="2" charset="0"/>
                <a:ea typeface="Twentieth Century"/>
                <a:cs typeface="Twentieth Century"/>
                <a:sym typeface="Twentieth Century"/>
              </a:rPr>
              <a:t>WEBSITE		http</a:t>
            </a:r>
            <a:r>
              <a:rPr kumimoji="0" lang="en-US" sz="3200" b="1" i="0" u="none" strike="noStrike" kern="0" cap="none" spc="0" normalizeH="0" baseline="0" noProof="0" dirty="0">
                <a:ln>
                  <a:noFill/>
                </a:ln>
                <a:solidFill>
                  <a:srgbClr val="000000"/>
                </a:solidFill>
                <a:effectLst/>
                <a:uLnTx/>
                <a:uFillTx/>
                <a:latin typeface="Crimson Text SemiBold" panose="02000703000000000000" pitchFamily="2" charset="0"/>
                <a:ea typeface="Twentieth Century"/>
                <a:cs typeface="Twentieth Century"/>
                <a:sym typeface="Twentieth Century"/>
              </a:rPr>
              <a:t>://xrebellion.at/</a:t>
            </a:r>
            <a:endParaRPr kumimoji="0" sz="32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p:txBody>
      </p:sp>
      <p:pic>
        <p:nvPicPr>
          <p:cNvPr id="2060" name="Google Shape;2060;p7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921356" y="3703608"/>
            <a:ext cx="1883905" cy="1883905"/>
          </a:xfrm>
          <a:prstGeom prst="rect">
            <a:avLst/>
          </a:prstGeom>
          <a:noFill/>
          <a:ln>
            <a:noFill/>
          </a:ln>
        </p:spPr>
      </p:pic>
      <p:sp>
        <p:nvSpPr>
          <p:cNvPr id="3" name="Rechteck 2"/>
          <p:cNvSpPr/>
          <p:nvPr/>
        </p:nvSpPr>
        <p:spPr>
          <a:xfrm>
            <a:off x="3024920" y="453434"/>
            <a:ext cx="5284139" cy="8617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Kontakt</a:t>
            </a:r>
            <a:r>
              <a:rPr kumimoji="0" lang="en-US" sz="50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&amp; </a:t>
            </a:r>
            <a:r>
              <a:rPr kumimoji="0" lang="en-US" sz="50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infos</a:t>
            </a:r>
            <a:endParaRPr kumimoji="0" lang="de-DE" sz="1800" b="0" i="0" u="none" strike="noStrike" kern="0" cap="none" spc="0" normalizeH="0" baseline="0" noProof="0" dirty="0">
              <a:ln>
                <a:noFill/>
              </a:ln>
              <a:solidFill>
                <a:sysClr val="windowText" lastClr="000000"/>
              </a:solidFill>
              <a:effectLst/>
              <a:uLnTx/>
              <a:uFillTx/>
              <a:latin typeface="Arial"/>
              <a:cs typeface="Arial"/>
              <a:sym typeface="Arial"/>
            </a:endParaRPr>
          </a:p>
        </p:txBody>
      </p:sp>
      <p:pic>
        <p:nvPicPr>
          <p:cNvPr id="9" name="Google Shape;1746;p3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274344" y="5854002"/>
            <a:ext cx="2837406" cy="949570"/>
          </a:xfrm>
          <a:prstGeom prst="rect">
            <a:avLst/>
          </a:prstGeom>
          <a:noFill/>
          <a:ln>
            <a:noFill/>
          </a:ln>
        </p:spPr>
      </p:pic>
    </p:spTree>
    <p:extLst>
      <p:ext uri="{BB962C8B-B14F-4D97-AF65-F5344CB8AC3E}">
        <p14:creationId xmlns:p14="http://schemas.microsoft.com/office/powerpoint/2010/main" val="1648102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385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406"/>
        <p:cNvGrpSpPr/>
        <p:nvPr/>
      </p:nvGrpSpPr>
      <p:grpSpPr>
        <a:xfrm>
          <a:off x="0" y="0"/>
          <a:ext cx="0" cy="0"/>
          <a:chOff x="0" y="0"/>
          <a:chExt cx="0" cy="0"/>
        </a:xfrm>
      </p:grpSpPr>
      <p:sp>
        <p:nvSpPr>
          <p:cNvPr id="1407" name="Google Shape;1407;p9"/>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3240"/>
              <a:buFont typeface="Arial"/>
              <a:buNone/>
            </a:pPr>
            <a:r>
              <a:rPr lang="en-US" sz="3240" dirty="0">
                <a:solidFill>
                  <a:schemeClr val="lt1"/>
                </a:solidFill>
                <a:latin typeface="+mj-lt"/>
              </a:rPr>
              <a:t>WIR SIND DABEI ES ZU ZERSTÖREN</a:t>
            </a:r>
            <a:endParaRPr dirty="0">
              <a:latin typeface="+mj-lt"/>
            </a:endParaRPr>
          </a:p>
        </p:txBody>
      </p:sp>
      <p:pic>
        <p:nvPicPr>
          <p:cNvPr id="1408" name="Google Shape;1408;p9"/>
          <p:cNvPicPr preferRelativeResize="0"/>
          <p:nvPr/>
        </p:nvPicPr>
        <p:blipFill rotWithShape="1">
          <a:blip r:embed="rId3">
            <a:alphaModFix/>
          </a:blip>
          <a:srcRect/>
          <a:stretch/>
        </p:blipFill>
        <p:spPr>
          <a:xfrm>
            <a:off x="3333364" y="1024168"/>
            <a:ext cx="5525271" cy="5525271"/>
          </a:xfrm>
          <a:prstGeom prst="rect">
            <a:avLst/>
          </a:prstGeom>
          <a:noFill/>
          <a:ln>
            <a:noFill/>
          </a:ln>
        </p:spPr>
      </p:pic>
      <p:sp>
        <p:nvSpPr>
          <p:cNvPr id="1409" name="Google Shape;1409;p9"/>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10" name="Google Shape;1410;p9"/>
          <p:cNvSpPr txBox="1"/>
          <p:nvPr/>
        </p:nvSpPr>
        <p:spPr>
          <a:xfrm>
            <a:off x="1336429" y="2125053"/>
            <a:ext cx="9513273" cy="939319"/>
          </a:xfrm>
          <a:prstGeom prst="rect">
            <a:avLst/>
          </a:prstGeom>
          <a:noFill/>
          <a:ln>
            <a:noFill/>
          </a:ln>
        </p:spPr>
        <p:txBody>
          <a:bodyPr spcFirstLastPara="1" wrap="square" lIns="91425" tIns="45700" rIns="91425" bIns="45700" anchor="t" anchorCtr="0">
            <a:spAutoFit/>
          </a:bodyPr>
          <a:lstStyle/>
          <a:p>
            <a:pPr marL="0" marR="0" lvl="0" indent="0" algn="ctr" rtl="0">
              <a:lnSpc>
                <a:spcPct val="171875"/>
              </a:lnSpc>
              <a:spcBef>
                <a:spcPts val="0"/>
              </a:spcBef>
              <a:spcAft>
                <a:spcPts val="0"/>
              </a:spcAft>
              <a:buNone/>
            </a:pPr>
            <a:r>
              <a:rPr lang="en-US" sz="3200" dirty="0">
                <a:solidFill>
                  <a:srgbClr val="FFFFFF"/>
                </a:solidFill>
                <a:latin typeface="+mn-lt"/>
              </a:rPr>
              <a:t>WIR ZERSTÖREN DAS</a:t>
            </a:r>
            <a:r>
              <a:rPr lang="en-US" sz="3200" dirty="0">
                <a:solidFill>
                  <a:srgbClr val="FFFFFF"/>
                </a:solidFill>
                <a:latin typeface="+mn-lt"/>
                <a:sym typeface="Arial"/>
              </a:rPr>
              <a:t> </a:t>
            </a:r>
            <a:r>
              <a:rPr lang="en-US" sz="3200" dirty="0">
                <a:solidFill>
                  <a:srgbClr val="7CB7ED"/>
                </a:solidFill>
                <a:latin typeface="+mn-lt"/>
                <a:sym typeface="Arial"/>
              </a:rPr>
              <a:t>KLIMA</a:t>
            </a:r>
            <a:endParaRPr dirty="0">
              <a:latin typeface="+mn-lt"/>
            </a:endParaRPr>
          </a:p>
        </p:txBody>
      </p:sp>
      <p:sp>
        <p:nvSpPr>
          <p:cNvPr id="1411" name="Google Shape;1411;p9"/>
          <p:cNvSpPr txBox="1"/>
          <p:nvPr/>
        </p:nvSpPr>
        <p:spPr>
          <a:xfrm>
            <a:off x="1336429" y="3261258"/>
            <a:ext cx="9513273" cy="939319"/>
          </a:xfrm>
          <a:prstGeom prst="rect">
            <a:avLst/>
          </a:prstGeom>
          <a:noFill/>
          <a:ln>
            <a:noFill/>
          </a:ln>
        </p:spPr>
        <p:txBody>
          <a:bodyPr spcFirstLastPara="1" wrap="square" lIns="91425" tIns="45700" rIns="91425" bIns="45700" anchor="t" anchorCtr="0">
            <a:spAutoFit/>
          </a:bodyPr>
          <a:lstStyle/>
          <a:p>
            <a:pPr marL="0" marR="0" lvl="0" indent="0" algn="ctr" rtl="0">
              <a:lnSpc>
                <a:spcPct val="171875"/>
              </a:lnSpc>
              <a:spcBef>
                <a:spcPts val="0"/>
              </a:spcBef>
              <a:spcAft>
                <a:spcPts val="0"/>
              </a:spcAft>
              <a:buNone/>
            </a:pPr>
            <a:r>
              <a:rPr lang="en-US" sz="3200" dirty="0">
                <a:solidFill>
                  <a:srgbClr val="FFFFFF"/>
                </a:solidFill>
                <a:latin typeface="+mn-lt"/>
              </a:rPr>
              <a:t>WIR ZERSTÖREN DIE</a:t>
            </a:r>
            <a:r>
              <a:rPr lang="en-US" sz="3200" dirty="0">
                <a:solidFill>
                  <a:srgbClr val="FFFFFF"/>
                </a:solidFill>
                <a:latin typeface="+mn-lt"/>
                <a:sym typeface="Arial"/>
              </a:rPr>
              <a:t> </a:t>
            </a:r>
            <a:r>
              <a:rPr lang="en-US" sz="3200" dirty="0">
                <a:solidFill>
                  <a:srgbClr val="92D050"/>
                </a:solidFill>
                <a:latin typeface="+mn-lt"/>
              </a:rPr>
              <a:t>ÖKOLOGIE</a:t>
            </a:r>
            <a:endParaRPr dirty="0">
              <a:latin typeface="+mn-lt"/>
            </a:endParaRPr>
          </a:p>
        </p:txBody>
      </p:sp>
      <p:sp>
        <p:nvSpPr>
          <p:cNvPr id="1412" name="Google Shape;1412;p9"/>
          <p:cNvSpPr txBox="1"/>
          <p:nvPr/>
        </p:nvSpPr>
        <p:spPr>
          <a:xfrm>
            <a:off x="1336429" y="4455546"/>
            <a:ext cx="9513273" cy="939319"/>
          </a:xfrm>
          <a:prstGeom prst="rect">
            <a:avLst/>
          </a:prstGeom>
          <a:noFill/>
          <a:ln>
            <a:noFill/>
          </a:ln>
        </p:spPr>
        <p:txBody>
          <a:bodyPr spcFirstLastPara="1" wrap="square" lIns="91425" tIns="45700" rIns="91425" bIns="45700" anchor="t" anchorCtr="0">
            <a:spAutoFit/>
          </a:bodyPr>
          <a:lstStyle/>
          <a:p>
            <a:pPr marL="0" marR="0" lvl="0" indent="0" algn="ctr" rtl="0">
              <a:lnSpc>
                <a:spcPct val="171875"/>
              </a:lnSpc>
              <a:spcBef>
                <a:spcPts val="0"/>
              </a:spcBef>
              <a:spcAft>
                <a:spcPts val="0"/>
              </a:spcAft>
              <a:buNone/>
            </a:pPr>
            <a:r>
              <a:rPr lang="en-US" sz="3200" dirty="0">
                <a:solidFill>
                  <a:srgbClr val="FFFFFF"/>
                </a:solidFill>
                <a:latin typeface="+mn-lt"/>
                <a:sym typeface="Arial"/>
              </a:rPr>
              <a:t>W</a:t>
            </a:r>
            <a:r>
              <a:rPr lang="en-US" sz="3200" dirty="0">
                <a:solidFill>
                  <a:srgbClr val="FFFFFF"/>
                </a:solidFill>
                <a:latin typeface="+mn-lt"/>
              </a:rPr>
              <a:t>IR ZERSTÖREN</a:t>
            </a:r>
            <a:r>
              <a:rPr lang="en-US" sz="3200" dirty="0">
                <a:solidFill>
                  <a:srgbClr val="FFFFFF"/>
                </a:solidFill>
                <a:latin typeface="+mn-lt"/>
                <a:sym typeface="Arial"/>
              </a:rPr>
              <a:t> </a:t>
            </a:r>
            <a:r>
              <a:rPr lang="en-US" sz="3200" dirty="0">
                <a:solidFill>
                  <a:srgbClr val="E9A70E"/>
                </a:solidFill>
                <a:latin typeface="+mn-lt"/>
              </a:rPr>
              <a:t>UNSERE</a:t>
            </a:r>
            <a:r>
              <a:rPr lang="en-US" sz="3200" dirty="0">
                <a:solidFill>
                  <a:srgbClr val="E9A70E"/>
                </a:solidFill>
                <a:latin typeface="+mn-lt"/>
                <a:sym typeface="Arial"/>
              </a:rPr>
              <a:t> </a:t>
            </a:r>
            <a:r>
              <a:rPr lang="en-US" sz="3200" dirty="0">
                <a:solidFill>
                  <a:srgbClr val="E9A70E"/>
                </a:solidFill>
                <a:latin typeface="+mn-lt"/>
              </a:rPr>
              <a:t>ZUKUNFT</a:t>
            </a:r>
            <a:endParaRPr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0"/>
                                        </p:tgtEl>
                                        <p:attrNameLst>
                                          <p:attrName>style.visibility</p:attrName>
                                        </p:attrNameLst>
                                      </p:cBhvr>
                                      <p:to>
                                        <p:strVal val="visible"/>
                                      </p:to>
                                    </p:set>
                                    <p:animEffect transition="in" filter="fade">
                                      <p:cBhvr>
                                        <p:cTn id="7" dur="500"/>
                                        <p:tgtEl>
                                          <p:spTgt spid="1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1"/>
                                        </p:tgtEl>
                                        <p:attrNameLst>
                                          <p:attrName>style.visibility</p:attrName>
                                        </p:attrNameLst>
                                      </p:cBhvr>
                                      <p:to>
                                        <p:strVal val="visible"/>
                                      </p:to>
                                    </p:set>
                                    <p:animEffect transition="in" filter="fade">
                                      <p:cBhvr>
                                        <p:cTn id="12" dur="500"/>
                                        <p:tgtEl>
                                          <p:spTgt spid="14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2"/>
                                        </p:tgtEl>
                                        <p:attrNameLst>
                                          <p:attrName>style.visibility</p:attrName>
                                        </p:attrNameLst>
                                      </p:cBhvr>
                                      <p:to>
                                        <p:strVal val="visible"/>
                                      </p:to>
                                    </p:set>
                                    <p:animEffect transition="in" filter="fade">
                                      <p:cBhvr>
                                        <p:cTn id="17" dur="500"/>
                                        <p:tgtEl>
                                          <p:spTgt spid="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C11E"/>
        </a:solidFill>
        <a:effectLst/>
      </p:bgPr>
    </p:bg>
    <p:spTree>
      <p:nvGrpSpPr>
        <p:cNvPr id="1" name=""/>
        <p:cNvGrpSpPr/>
        <p:nvPr/>
      </p:nvGrpSpPr>
      <p:grpSpPr>
        <a:xfrm>
          <a:off x="0" y="0"/>
          <a:ext cx="0" cy="0"/>
          <a:chOff x="0" y="0"/>
          <a:chExt cx="0" cy="0"/>
        </a:xfrm>
      </p:grpSpPr>
      <p:pic>
        <p:nvPicPr>
          <p:cNvPr id="960" name="Grafik 959"/>
          <p:cNvPicPr/>
          <p:nvPr/>
        </p:nvPicPr>
        <p:blipFill>
          <a:blip r:embed="rId2" cstate="email">
            <a:extLst>
              <a:ext uri="{28A0092B-C50C-407E-A947-70E740481C1C}">
                <a14:useLocalDpi xmlns:a14="http://schemas.microsoft.com/office/drawing/2010/main"/>
              </a:ext>
            </a:extLst>
          </a:blip>
          <a:stretch/>
        </p:blipFill>
        <p:spPr>
          <a:xfrm>
            <a:off x="10189996" y="5022617"/>
            <a:ext cx="1770281" cy="1770281"/>
          </a:xfrm>
          <a:prstGeom prst="rect">
            <a:avLst/>
          </a:prstGeom>
          <a:ln>
            <a:noFill/>
          </a:ln>
        </p:spPr>
      </p:pic>
      <p:sp>
        <p:nvSpPr>
          <p:cNvPr id="961" name="TextShape 1"/>
          <p:cNvSpPr txBox="1"/>
          <p:nvPr/>
        </p:nvSpPr>
        <p:spPr>
          <a:xfrm>
            <a:off x="610626" y="478411"/>
            <a:ext cx="10971300" cy="930576"/>
          </a:xfrm>
          <a:prstGeom prst="rect">
            <a:avLst/>
          </a:prstGeom>
          <a:noFill/>
          <a:ln>
            <a:noFill/>
          </a:ln>
        </p:spPr>
        <p:txBody>
          <a:bodyPr lIns="0" tIns="0" rIns="0" bIns="0" anchor="ctr">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6047" b="0" i="0" u="none" strike="noStrike" kern="1200" cap="none" spc="-1" normalizeH="0" baseline="0" noProof="0" dirty="0">
                <a:ln>
                  <a:noFill/>
                </a:ln>
                <a:solidFill>
                  <a:srgbClr val="000000"/>
                </a:solidFill>
                <a:effectLst/>
                <a:uLnTx/>
                <a:uFillTx/>
                <a:latin typeface="Tw Cen MT Condensed Extra Bold" panose="020B0803020202020204" pitchFamily="34" charset="0"/>
                <a:cs typeface="Arial"/>
                <a:sym typeface="Arial"/>
              </a:rPr>
              <a:t>Weitere Ergebnisse in Irland</a:t>
            </a:r>
            <a:endParaRPr kumimoji="0" lang="de-AT" sz="6047" b="0" i="0" u="none" strike="noStrike" kern="1200" cap="none" spc="-1" normalizeH="0" baseline="0" noProof="0" dirty="0">
              <a:ln>
                <a:noFill/>
              </a:ln>
              <a:solidFill>
                <a:prstClr val="black"/>
              </a:solidFill>
              <a:effectLst/>
              <a:uLnTx/>
              <a:uFillTx/>
              <a:latin typeface="Tw Cen MT Condensed Extra Bold" panose="020B0803020202020204" pitchFamily="34" charset="0"/>
              <a:cs typeface="Arial"/>
              <a:sym typeface="Arial"/>
            </a:endParaRPr>
          </a:p>
        </p:txBody>
      </p:sp>
      <p:sp>
        <p:nvSpPr>
          <p:cNvPr id="962" name="TextShape 2"/>
          <p:cNvSpPr txBox="1"/>
          <p:nvPr/>
        </p:nvSpPr>
        <p:spPr>
          <a:xfrm>
            <a:off x="663743" y="3805276"/>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99%</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3" name="TextShape 3"/>
          <p:cNvSpPr txBox="1"/>
          <p:nvPr/>
        </p:nvSpPr>
        <p:spPr>
          <a:xfrm>
            <a:off x="2983046" y="3399496"/>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97%</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4" name="TextShape 4"/>
          <p:cNvSpPr txBox="1"/>
          <p:nvPr/>
        </p:nvSpPr>
        <p:spPr>
          <a:xfrm>
            <a:off x="5346758" y="3829223"/>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93%</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5" name="TextShape 5"/>
          <p:cNvSpPr txBox="1"/>
          <p:nvPr/>
        </p:nvSpPr>
        <p:spPr>
          <a:xfrm>
            <a:off x="7629053" y="3564943"/>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89%</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6" name="TextShape 6"/>
          <p:cNvSpPr txBox="1"/>
          <p:nvPr/>
        </p:nvSpPr>
        <p:spPr>
          <a:xfrm>
            <a:off x="9936601" y="3564943"/>
            <a:ext cx="1548234" cy="854408"/>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4838" b="0" i="0" u="none" strike="noStrike" kern="1200" cap="none" spc="-1" normalizeH="0" baseline="0" noProof="0">
                <a:ln>
                  <a:noFill/>
                </a:ln>
                <a:solidFill>
                  <a:srgbClr val="000000"/>
                </a:solidFill>
                <a:effectLst/>
                <a:uLnTx/>
                <a:uFillTx/>
                <a:latin typeface="FUCXED CAPS"/>
                <a:cs typeface="Arial"/>
                <a:sym typeface="Arial"/>
              </a:rPr>
              <a:t>80%</a:t>
            </a:r>
            <a:endParaRPr kumimoji="0" lang="de-AT" sz="4838" b="0" i="0" u="none" strike="noStrike" kern="1200" cap="none" spc="-1" normalizeH="0" baseline="0" noProof="0">
              <a:ln>
                <a:noFill/>
              </a:ln>
              <a:solidFill>
                <a:prstClr val="black"/>
              </a:solidFill>
              <a:effectLst/>
              <a:uLnTx/>
              <a:uFillTx/>
              <a:latin typeface="Arial"/>
              <a:cs typeface="Arial"/>
              <a:sym typeface="Arial"/>
            </a:endParaRPr>
          </a:p>
        </p:txBody>
      </p:sp>
      <p:sp>
        <p:nvSpPr>
          <p:cNvPr id="967" name="TextShape 7"/>
          <p:cNvSpPr txBox="1"/>
          <p:nvPr/>
        </p:nvSpPr>
        <p:spPr>
          <a:xfrm>
            <a:off x="39399" y="1784649"/>
            <a:ext cx="2836107" cy="213180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Verkauf von erneuerbarer Energie an das Netz erlauben</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68" name="TextShape 8"/>
          <p:cNvSpPr txBox="1"/>
          <p:nvPr/>
        </p:nvSpPr>
        <p:spPr>
          <a:xfrm>
            <a:off x="2338674" y="4133123"/>
            <a:ext cx="2836107" cy="161807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Streichung aller Förderungen für den Torfabbau</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69" name="TextShape 9"/>
          <p:cNvSpPr txBox="1"/>
          <p:nvPr/>
        </p:nvSpPr>
        <p:spPr>
          <a:xfrm>
            <a:off x="6744348" y="4311196"/>
            <a:ext cx="3188770" cy="161807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Besteuerung von Emissionen aus der Landwirtschaft</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70" name="TextShape 10"/>
          <p:cNvSpPr txBox="1"/>
          <p:nvPr/>
        </p:nvSpPr>
        <p:spPr>
          <a:xfrm>
            <a:off x="4630983" y="1785955"/>
            <a:ext cx="2842202" cy="213180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903" b="0" i="0" u="none" strike="noStrike" kern="1200" cap="none" spc="-1" normalizeH="0" baseline="0" noProof="0">
                <a:ln>
                  <a:noFill/>
                </a:ln>
                <a:solidFill>
                  <a:prstClr val="black"/>
                </a:solidFill>
                <a:effectLst/>
                <a:uLnTx/>
                <a:uFillTx/>
                <a:latin typeface="FUCXED CAPS Latin"/>
                <a:cs typeface="Arial"/>
                <a:sym typeface="Arial"/>
              </a:rPr>
              <a:t>Ausbau von Busspuren, Radwegen, Park&amp;Ride</a:t>
            </a:r>
            <a:endParaRPr kumimoji="0" lang="de-AT" sz="2903" b="0" i="0" u="none" strike="noStrike" kern="1200" cap="none" spc="-1" normalizeH="0" baseline="0" noProof="0">
              <a:ln>
                <a:noFill/>
              </a:ln>
              <a:solidFill>
                <a:prstClr val="black"/>
              </a:solidFill>
              <a:effectLst/>
              <a:uLnTx/>
              <a:uFillTx/>
              <a:latin typeface="Arial"/>
              <a:cs typeface="Arial"/>
              <a:sym typeface="Arial"/>
            </a:endParaRPr>
          </a:p>
        </p:txBody>
      </p:sp>
      <p:sp>
        <p:nvSpPr>
          <p:cNvPr id="971" name="TextShape 11"/>
          <p:cNvSpPr txBox="1"/>
          <p:nvPr/>
        </p:nvSpPr>
        <p:spPr>
          <a:xfrm>
            <a:off x="9138973" y="2221341"/>
            <a:ext cx="2842202" cy="1492339"/>
          </a:xfrm>
          <a:prstGeom prst="rect">
            <a:avLst/>
          </a:prstGeom>
          <a:noFill/>
          <a:ln>
            <a:noFill/>
          </a:ln>
        </p:spPr>
        <p:txBody>
          <a:bodyPr lIns="108847" tIns="54423" rIns="108847" bIns="54423">
            <a:spAutoFit/>
          </a:bodyPr>
          <a:lstStyle/>
          <a:p>
            <a:pPr marL="0" marR="0" lvl="0" indent="0" algn="ctr" defTabSz="1105875" rtl="0" eaLnBrk="1" fontAlgn="auto" latinLnBrk="0" hangingPunct="1">
              <a:lnSpc>
                <a:spcPct val="115000"/>
              </a:lnSpc>
              <a:spcBef>
                <a:spcPts val="0"/>
              </a:spcBef>
              <a:spcAft>
                <a:spcPts val="0"/>
              </a:spcAft>
              <a:buClrTx/>
              <a:buSzTx/>
              <a:buFont typeface="Arial"/>
              <a:buNone/>
              <a:tabLst/>
              <a:defRPr/>
            </a:pPr>
            <a:r>
              <a:rPr kumimoji="0" lang="de-AT" sz="2661" b="0" i="0" u="none" strike="noStrike" kern="1200" cap="none" spc="-1" normalizeH="0" baseline="0" noProof="0">
                <a:ln>
                  <a:noFill/>
                </a:ln>
                <a:solidFill>
                  <a:prstClr val="black"/>
                </a:solidFill>
                <a:effectLst/>
                <a:uLnTx/>
                <a:uFillTx/>
                <a:latin typeface="FUCXED CAPS Latin"/>
                <a:cs typeface="Arial"/>
                <a:sym typeface="Arial"/>
              </a:rPr>
              <a:t>klimaschädliche Aktivitäten höher besteuern</a:t>
            </a:r>
            <a:endParaRPr kumimoji="0" lang="de-AT" sz="2661" b="0" i="0" u="none" strike="noStrike" kern="1200" cap="none" spc="-1"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88087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4AA37"/>
        </a:solidFill>
        <a:effectLst/>
      </p:bgPr>
    </p:bg>
    <p:spTree>
      <p:nvGrpSpPr>
        <p:cNvPr id="1" name=""/>
        <p:cNvGrpSpPr/>
        <p:nvPr/>
      </p:nvGrpSpPr>
      <p:grpSpPr>
        <a:xfrm>
          <a:off x="0" y="0"/>
          <a:ext cx="0" cy="0"/>
          <a:chOff x="0" y="0"/>
          <a:chExt cx="0" cy="0"/>
        </a:xfrm>
      </p:grpSpPr>
      <p:sp>
        <p:nvSpPr>
          <p:cNvPr id="1141" name="TextShape 1"/>
          <p:cNvSpPr txBox="1"/>
          <p:nvPr/>
        </p:nvSpPr>
        <p:spPr>
          <a:xfrm>
            <a:off x="610190" y="521515"/>
            <a:ext cx="10971300" cy="930576"/>
          </a:xfrm>
          <a:prstGeom prst="rect">
            <a:avLst/>
          </a:prstGeom>
          <a:noFill/>
          <a:ln>
            <a:noFill/>
          </a:ln>
        </p:spPr>
        <p:txBody>
          <a:bodyPr lIns="0" tIns="0" rIns="0" bIns="0" anchor="ctr">
            <a:spAutoFit/>
          </a:bodyPr>
          <a:lstStyle/>
          <a:p>
            <a:pPr marL="0" marR="0" lvl="0" indent="0" algn="ctr" defTabSz="1105875" rtl="0" eaLnBrk="1" fontAlgn="auto" latinLnBrk="0" hangingPunct="1">
              <a:lnSpc>
                <a:spcPct val="100000"/>
              </a:lnSpc>
              <a:spcBef>
                <a:spcPts val="0"/>
              </a:spcBef>
              <a:spcAft>
                <a:spcPts val="0"/>
              </a:spcAft>
              <a:buClrTx/>
              <a:buSzTx/>
              <a:buFont typeface="Arial"/>
              <a:buNone/>
              <a:tabLst/>
              <a:defRPr/>
            </a:pPr>
            <a:r>
              <a:rPr kumimoji="0" lang="de-AT" sz="6047" b="0" i="0" u="none" strike="noStrike" kern="1200" cap="none" spc="-1" normalizeH="0" baseline="0" noProof="0" dirty="0">
                <a:ln>
                  <a:noFill/>
                </a:ln>
                <a:solidFill>
                  <a:srgbClr val="000000"/>
                </a:solidFill>
                <a:effectLst/>
                <a:uLnTx/>
                <a:uFillTx/>
                <a:latin typeface="Tw Cen MT Condensed Extra Bold" panose="020B0803020202020204" pitchFamily="34" charset="0"/>
                <a:cs typeface="Arial"/>
                <a:sym typeface="Arial"/>
              </a:rPr>
              <a:t>Werte und Prinzipien</a:t>
            </a:r>
            <a:endParaRPr kumimoji="0" lang="de-AT" sz="6047" b="0" i="0" u="none" strike="noStrike" kern="1200" cap="none" spc="-1" normalizeH="0" baseline="0" noProof="0" dirty="0">
              <a:ln>
                <a:noFill/>
              </a:ln>
              <a:solidFill>
                <a:prstClr val="black"/>
              </a:solidFill>
              <a:effectLst/>
              <a:uLnTx/>
              <a:uFillTx/>
              <a:latin typeface="Tw Cen MT Condensed Extra Bold" panose="020B0803020202020204" pitchFamily="34" charset="0"/>
              <a:cs typeface="Arial"/>
              <a:sym typeface="Arial"/>
            </a:endParaRPr>
          </a:p>
        </p:txBody>
      </p:sp>
      <p:sp>
        <p:nvSpPr>
          <p:cNvPr id="1142" name="TextShape 2"/>
          <p:cNvSpPr txBox="1"/>
          <p:nvPr/>
        </p:nvSpPr>
        <p:spPr>
          <a:xfrm>
            <a:off x="1119157" y="1813384"/>
            <a:ext cx="10050458" cy="4405187"/>
          </a:xfrm>
          <a:prstGeom prst="rect">
            <a:avLst/>
          </a:prstGeom>
          <a:noFill/>
          <a:ln>
            <a:noFill/>
          </a:ln>
        </p:spPr>
        <p:txBody>
          <a:bodyPr lIns="108847" tIns="54423" rIns="108847" bIns="54423">
            <a:spAutoFit/>
          </a:bodyPr>
          <a:lstStyle/>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000000"/>
                </a:solidFill>
                <a:effectLst/>
                <a:uLnTx/>
                <a:uFillTx/>
                <a:latin typeface="Tw Cen MT Condensed Extra Bold" panose="020B0803020202020204" pitchFamily="34" charset="0"/>
                <a:ea typeface="Crimson Text SemiBold"/>
                <a:cs typeface="Arial"/>
                <a:sym typeface="Arial"/>
              </a:rPr>
              <a:t>Gemeinsam erschaffen wir Strukturen, in denen Alle willkommen sind – so wie sie sind.</a:t>
            </a:r>
          </a:p>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000000"/>
                </a:solidFill>
                <a:effectLst/>
                <a:uLnTx/>
                <a:uFillTx/>
                <a:latin typeface="Tw Cen MT Condensed Extra Bold" panose="020B0803020202020204" pitchFamily="34" charset="0"/>
                <a:ea typeface="Crimson Text SemiBold"/>
                <a:cs typeface="Arial"/>
                <a:sym typeface="Arial"/>
              </a:rPr>
              <a:t>Wir gleichen das Gefälle von Macht und Einfluss aktiv aus, um eine gerechte Teilhabe zu ermöglichen.</a:t>
            </a:r>
          </a:p>
          <a:p>
            <a:pPr marL="0" marR="0" lvl="0" indent="0" algn="l" defTabSz="1105875" rtl="0" eaLnBrk="1" fontAlgn="auto" latinLnBrk="0" hangingPunct="1">
              <a:lnSpc>
                <a:spcPct val="115000"/>
              </a:lnSpc>
              <a:spcBef>
                <a:spcPts val="0"/>
              </a:spcBef>
              <a:spcAft>
                <a:spcPts val="1742"/>
              </a:spcAft>
              <a:buClrTx/>
              <a:buSzTx/>
              <a:buFont typeface="Arial"/>
              <a:buNone/>
              <a:tabLst/>
              <a:defRPr/>
            </a:pPr>
            <a:r>
              <a:rPr kumimoji="0" lang="de-AT" sz="3144" b="0" i="0" u="none" strike="noStrike" kern="1200" cap="none" spc="-1" normalizeH="0" baseline="0" noProof="0" dirty="0">
                <a:ln>
                  <a:noFill/>
                </a:ln>
                <a:solidFill>
                  <a:srgbClr val="F7EE6A"/>
                </a:solidFill>
                <a:effectLst/>
                <a:uLnTx/>
                <a:uFillTx/>
                <a:latin typeface="Tw Cen MT Condensed Extra Bold" panose="020B0803020202020204" pitchFamily="34" charset="0"/>
                <a:ea typeface="Crimson Text SemiBold"/>
                <a:cs typeface="Arial"/>
                <a:sym typeface="Arial"/>
              </a:rPr>
              <a:t>Alle, die unseren Prinzipien und Werten folgen und unsere Forderungen teilen, können als </a:t>
            </a:r>
            <a:r>
              <a:rPr kumimoji="0" lang="de-AT" sz="3144" b="0" i="0" u="none" strike="noStrike" kern="1200" cap="none" spc="-1" normalizeH="0" baseline="0" noProof="0" dirty="0" err="1">
                <a:ln>
                  <a:noFill/>
                </a:ln>
                <a:solidFill>
                  <a:srgbClr val="F7EE6A"/>
                </a:solidFill>
                <a:effectLst/>
                <a:uLnTx/>
                <a:uFillTx/>
                <a:latin typeface="Tw Cen MT Condensed Extra Bold" panose="020B0803020202020204" pitchFamily="34" charset="0"/>
                <a:ea typeface="Crimson Text SemiBold"/>
                <a:cs typeface="Arial"/>
                <a:sym typeface="Arial"/>
              </a:rPr>
              <a:t>Extinction</a:t>
            </a:r>
            <a:r>
              <a:rPr kumimoji="0" lang="de-AT" sz="3144" b="0" i="0" u="none" strike="noStrike" kern="1200" cap="none" spc="-1" normalizeH="0" baseline="0" noProof="0" dirty="0">
                <a:ln>
                  <a:noFill/>
                </a:ln>
                <a:solidFill>
                  <a:srgbClr val="F7EE6A"/>
                </a:solidFill>
                <a:effectLst/>
                <a:uLnTx/>
                <a:uFillTx/>
                <a:latin typeface="Tw Cen MT Condensed Extra Bold" panose="020B0803020202020204" pitchFamily="34" charset="0"/>
                <a:ea typeface="Crimson Text SemiBold"/>
                <a:cs typeface="Arial"/>
                <a:sym typeface="Arial"/>
              </a:rPr>
              <a:t> Rebellion in Aktion treten.</a:t>
            </a:r>
            <a:endParaRPr kumimoji="0" lang="de-AT" sz="3144" b="0" i="0" u="none" strike="noStrike" kern="1200" cap="none" spc="-1" normalizeH="0" baseline="0" noProof="0" dirty="0">
              <a:ln>
                <a:noFill/>
              </a:ln>
              <a:solidFill>
                <a:prstClr val="black"/>
              </a:solidFill>
              <a:effectLst/>
              <a:uLnTx/>
              <a:uFillTx/>
              <a:latin typeface="Tw Cen MT Condensed Extra Bold" panose="020B0803020202020204" pitchFamily="34" charset="0"/>
              <a:cs typeface="Arial"/>
              <a:sym typeface="Arial"/>
            </a:endParaRPr>
          </a:p>
        </p:txBody>
      </p:sp>
    </p:spTree>
    <p:extLst>
      <p:ext uri="{BB962C8B-B14F-4D97-AF65-F5344CB8AC3E}">
        <p14:creationId xmlns:p14="http://schemas.microsoft.com/office/powerpoint/2010/main" val="3070247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B547"/>
        </a:solidFill>
        <a:effectLst/>
      </p:bgPr>
    </p:bg>
    <p:spTree>
      <p:nvGrpSpPr>
        <p:cNvPr id="1" name="Shape 1826"/>
        <p:cNvGrpSpPr/>
        <p:nvPr/>
      </p:nvGrpSpPr>
      <p:grpSpPr>
        <a:xfrm>
          <a:off x="0" y="0"/>
          <a:ext cx="0" cy="0"/>
          <a:chOff x="0" y="0"/>
          <a:chExt cx="0" cy="0"/>
        </a:xfrm>
      </p:grpSpPr>
      <p:pic>
        <p:nvPicPr>
          <p:cNvPr id="1828" name="Google Shape;1828;p48"/>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8362604" y="1954830"/>
            <a:ext cx="3181287" cy="3160327"/>
          </a:xfrm>
          <a:prstGeom prst="rect">
            <a:avLst/>
          </a:prstGeom>
          <a:noFill/>
          <a:ln>
            <a:noFill/>
          </a:ln>
        </p:spPr>
      </p:pic>
      <p:pic>
        <p:nvPicPr>
          <p:cNvPr id="1830" name="Google Shape;1830;p4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49682" y="5789333"/>
            <a:ext cx="2837406" cy="949570"/>
          </a:xfrm>
          <a:prstGeom prst="rect">
            <a:avLst/>
          </a:prstGeom>
          <a:noFill/>
          <a:ln>
            <a:noFill/>
          </a:ln>
        </p:spPr>
      </p:pic>
      <p:sp>
        <p:nvSpPr>
          <p:cNvPr id="2" name="Rechteck 1"/>
          <p:cNvSpPr/>
          <p:nvPr/>
        </p:nvSpPr>
        <p:spPr>
          <a:xfrm>
            <a:off x="1045343" y="1111060"/>
            <a:ext cx="8281536" cy="48320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Du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veränderst</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nichts</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indem</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du die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bestehende</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realität</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bekämpfst</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Um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etwas</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zu</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ändern</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baue</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ein</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neues</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modell</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das</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bestehende</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überflüssig</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 </a:t>
            </a:r>
            <a:r>
              <a:rPr kumimoji="0" lang="en-US" sz="4400" b="0" i="0" u="none" strike="noStrike" kern="1200" cap="none" spc="201" normalizeH="0" baseline="0" noProof="0" dirty="0" err="1"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macht</a:t>
            </a:r>
            <a:r>
              <a:rPr kumimoji="0" lang="en-US" sz="4400" b="0" i="0" u="none" strike="noStrike" kern="1200" cap="none" spc="201" normalizeH="0" baseline="0" noProof="0" dirty="0" smtClean="0">
                <a:ln>
                  <a:noFill/>
                </a:ln>
                <a:solidFill>
                  <a:sysClr val="windowText" lastClr="000000"/>
                </a:solidFill>
                <a:effectLst/>
                <a:highlight>
                  <a:scrgbClr r="0" g="0" b="0">
                    <a:alpha val="0"/>
                  </a:scrgbClr>
                </a:highlight>
                <a:uLnTx/>
                <a:uFillTx/>
                <a:latin typeface="FUCXED CAPS Latin" pitchFamily="50"/>
                <a:ea typeface="Microsoft YaHei" pitchFamily="2"/>
                <a:cs typeface="Arial" pitchFamily="2"/>
                <a:sym typeface="Arial"/>
              </a:rPr>
              <a:t>.</a:t>
            </a:r>
            <a:endParaRPr kumimoji="0" lang="de-DE" sz="4400" b="0" i="0" u="none" strike="noStrike" kern="0" cap="none" spc="0" normalizeH="0" baseline="0" noProof="0" dirty="0">
              <a:ln>
                <a:noFill/>
              </a:ln>
              <a:solidFill>
                <a:sysClr val="windowText" lastClr="000000"/>
              </a:solidFill>
              <a:effectLst/>
              <a:uLnTx/>
              <a:uFillTx/>
              <a:latin typeface="Arial"/>
              <a:cs typeface="Arial"/>
              <a:sym typeface="Arial"/>
            </a:endParaRPr>
          </a:p>
        </p:txBody>
      </p:sp>
      <p:sp>
        <p:nvSpPr>
          <p:cNvPr id="3" name="Textfeld 2"/>
          <p:cNvSpPr txBox="1"/>
          <p:nvPr/>
        </p:nvSpPr>
        <p:spPr>
          <a:xfrm>
            <a:off x="5513154" y="5912612"/>
            <a:ext cx="27265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400" b="0" i="0" u="none" strike="noStrike" kern="0" cap="none" spc="0" normalizeH="0" baseline="0" noProof="0" dirty="0" err="1" smtClean="0">
                <a:ln>
                  <a:noFill/>
                </a:ln>
                <a:solidFill>
                  <a:srgbClr val="000000"/>
                </a:solidFill>
                <a:effectLst/>
                <a:uLnTx/>
                <a:uFillTx/>
                <a:latin typeface="Crimson Text SemiBold" panose="02000703000000000000" pitchFamily="2" charset="0"/>
                <a:cs typeface="Arial"/>
                <a:sym typeface="Arial"/>
              </a:rPr>
              <a:t>Buckminster</a:t>
            </a:r>
            <a:r>
              <a:rPr kumimoji="0" lang="de-DE" sz="2400" b="0" i="0" u="none" strike="noStrike" kern="0" cap="none" spc="0" normalizeH="0" baseline="0" noProof="0" dirty="0" smtClean="0">
                <a:ln>
                  <a:noFill/>
                </a:ln>
                <a:solidFill>
                  <a:srgbClr val="000000"/>
                </a:solidFill>
                <a:effectLst/>
                <a:uLnTx/>
                <a:uFillTx/>
                <a:latin typeface="Crimson Text SemiBold" panose="02000703000000000000" pitchFamily="2" charset="0"/>
                <a:cs typeface="Arial"/>
                <a:sym typeface="Arial"/>
              </a:rPr>
              <a:t> Fuller</a:t>
            </a:r>
            <a:endParaRPr kumimoji="0" lang="de-DE" sz="2400" b="0" i="0" u="none" strike="noStrike" kern="0" cap="none" spc="0" normalizeH="0" baseline="0" noProof="0" dirty="0">
              <a:ln>
                <a:noFill/>
              </a:ln>
              <a:solidFill>
                <a:srgbClr val="000000"/>
              </a:solidFill>
              <a:effectLst/>
              <a:uLnTx/>
              <a:uFillTx/>
              <a:latin typeface="Crimson Text SemiBold" panose="02000703000000000000" pitchFamily="2" charset="0"/>
              <a:cs typeface="Arial"/>
              <a:sym typeface="Arial"/>
            </a:endParaRPr>
          </a:p>
        </p:txBody>
      </p:sp>
    </p:spTree>
    <p:extLst>
      <p:ext uri="{BB962C8B-B14F-4D97-AF65-F5344CB8AC3E}">
        <p14:creationId xmlns:p14="http://schemas.microsoft.com/office/powerpoint/2010/main" val="300407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WAS, WENN WIR NICHTS TUN?</a:t>
            </a:r>
            <a:endParaRPr lang="de-AT" dirty="0"/>
          </a:p>
        </p:txBody>
      </p:sp>
      <p:sp>
        <p:nvSpPr>
          <p:cNvPr id="3" name="Inhaltsplatzhalter 2"/>
          <p:cNvSpPr>
            <a:spLocks noGrp="1"/>
          </p:cNvSpPr>
          <p:nvPr>
            <p:ph idx="1"/>
          </p:nvPr>
        </p:nvSpPr>
        <p:spPr/>
        <p:txBody>
          <a:bodyPr>
            <a:normAutofit lnSpcReduction="10000"/>
          </a:bodyPr>
          <a:lstStyle/>
          <a:p>
            <a:endParaRPr lang="de-AT" dirty="0" smtClean="0">
              <a:hlinkClick r:id="rId2"/>
            </a:endParaRPr>
          </a:p>
          <a:p>
            <a:endParaRPr lang="de-AT" dirty="0">
              <a:hlinkClick r:id="rId2"/>
            </a:endParaRPr>
          </a:p>
          <a:p>
            <a:endParaRPr lang="de-AT" dirty="0" smtClean="0">
              <a:hlinkClick r:id="rId2"/>
            </a:endParaRPr>
          </a:p>
          <a:p>
            <a:endParaRPr lang="de-AT" dirty="0">
              <a:hlinkClick r:id="rId2"/>
            </a:endParaRPr>
          </a:p>
          <a:p>
            <a:endParaRPr lang="de-AT" dirty="0" smtClean="0">
              <a:hlinkClick r:id="rId2"/>
            </a:endParaRPr>
          </a:p>
          <a:p>
            <a:endParaRPr lang="de-AT" dirty="0">
              <a:hlinkClick r:id="rId2"/>
            </a:endParaRPr>
          </a:p>
          <a:p>
            <a:endParaRPr lang="de-AT" dirty="0" smtClean="0">
              <a:hlinkClick r:id="rId2"/>
            </a:endParaRPr>
          </a:p>
          <a:p>
            <a:r>
              <a:rPr lang="de-AT" dirty="0" smtClean="0">
                <a:hlinkClick r:id="rId2"/>
              </a:rPr>
              <a:t>https</a:t>
            </a:r>
            <a:r>
              <a:rPr lang="de-AT" dirty="0">
                <a:hlinkClick r:id="rId2"/>
              </a:rPr>
              <a:t>://www.zeit.de/video/2019-09/6087750314001/klimawandel-was-wenn-wir-nichts-tun</a:t>
            </a:r>
            <a:endParaRPr lang="de-AT" dirty="0"/>
          </a:p>
        </p:txBody>
      </p:sp>
      <p:pic>
        <p:nvPicPr>
          <p:cNvPr id="4" name="Grafik 3" descr="Bildschirmausschnit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8890" y="1378728"/>
            <a:ext cx="6457979" cy="3645887"/>
          </a:xfrm>
          <a:prstGeom prst="rect">
            <a:avLst/>
          </a:prstGeom>
        </p:spPr>
      </p:pic>
    </p:spTree>
    <p:extLst>
      <p:ext uri="{BB962C8B-B14F-4D97-AF65-F5344CB8AC3E}">
        <p14:creationId xmlns:p14="http://schemas.microsoft.com/office/powerpoint/2010/main" val="2479035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1542"/>
        <p:cNvGrpSpPr/>
        <p:nvPr/>
      </p:nvGrpSpPr>
      <p:grpSpPr>
        <a:xfrm>
          <a:off x="0" y="0"/>
          <a:ext cx="0" cy="0"/>
          <a:chOff x="0" y="0"/>
          <a:chExt cx="0" cy="0"/>
        </a:xfrm>
      </p:grpSpPr>
      <p:sp>
        <p:nvSpPr>
          <p:cNvPr id="1543" name="Google Shape;1543;p19"/>
          <p:cNvSpPr txBox="1"/>
          <p:nvPr/>
        </p:nvSpPr>
        <p:spPr>
          <a:xfrm>
            <a:off x="886088" y="144000"/>
            <a:ext cx="104198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latin typeface="+mj-lt"/>
              </a:rPr>
              <a:t>DIE ERHITZUNG VERÄNDERT DAS GLOBALE WETTER</a:t>
            </a:r>
            <a:endParaRPr sz="3600" dirty="0">
              <a:solidFill>
                <a:srgbClr val="000000"/>
              </a:solidFill>
              <a:latin typeface="+mj-lt"/>
              <a:sym typeface="Arial"/>
            </a:endParaRPr>
          </a:p>
        </p:txBody>
      </p:sp>
      <p:sp>
        <p:nvSpPr>
          <p:cNvPr id="1548" name="Google Shape;1548;p19"/>
          <p:cNvSpPr/>
          <p:nvPr/>
        </p:nvSpPr>
        <p:spPr>
          <a:xfrm>
            <a:off x="288924" y="6481641"/>
            <a:ext cx="188247" cy="3763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FFFF"/>
              </a:solidFill>
              <a:latin typeface="Twentieth Century"/>
              <a:ea typeface="Twentieth Century"/>
              <a:cs typeface="Twentieth Century"/>
              <a:sym typeface="Twentieth Century"/>
            </a:endParaRPr>
          </a:p>
        </p:txBody>
      </p:sp>
      <p:pic>
        <p:nvPicPr>
          <p:cNvPr id="2" name="Grafik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2432" y="931069"/>
            <a:ext cx="4731544" cy="2662752"/>
          </a:xfrm>
          <a:prstGeom prst="rect">
            <a:avLst/>
          </a:prstGeom>
        </p:spPr>
      </p:pic>
      <p:sp>
        <p:nvSpPr>
          <p:cNvPr id="3" name="Textfeld 2"/>
          <p:cNvSpPr txBox="1"/>
          <p:nvPr/>
        </p:nvSpPr>
        <p:spPr>
          <a:xfrm rot="16200000">
            <a:off x="-2163519" y="3529296"/>
            <a:ext cx="6082046" cy="215444"/>
          </a:xfrm>
          <a:prstGeom prst="rect">
            <a:avLst/>
          </a:prstGeom>
          <a:noFill/>
        </p:spPr>
        <p:txBody>
          <a:bodyPr wrap="square" rtlCol="0">
            <a:spAutoFit/>
          </a:bodyPr>
          <a:lstStyle/>
          <a:p>
            <a:r>
              <a:rPr lang="de-AT" sz="800" dirty="0"/>
              <a:t>https://www.dw.com/de/venedig-k%C3%A4mpft-mit-rekord-hochwasser/a-51218973</a:t>
            </a:r>
          </a:p>
        </p:txBody>
      </p:sp>
      <p:pic>
        <p:nvPicPr>
          <p:cNvPr id="4" name="Grafik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1897" y="3752684"/>
            <a:ext cx="4731544" cy="2659894"/>
          </a:xfrm>
          <a:prstGeom prst="rect">
            <a:avLst/>
          </a:prstGeom>
        </p:spPr>
      </p:pic>
      <p:sp>
        <p:nvSpPr>
          <p:cNvPr id="6" name="Textfeld 5"/>
          <p:cNvSpPr txBox="1"/>
          <p:nvPr/>
        </p:nvSpPr>
        <p:spPr>
          <a:xfrm rot="16200000">
            <a:off x="-2008279" y="3918075"/>
            <a:ext cx="5164931" cy="338554"/>
          </a:xfrm>
          <a:prstGeom prst="rect">
            <a:avLst/>
          </a:prstGeom>
          <a:noFill/>
        </p:spPr>
        <p:txBody>
          <a:bodyPr wrap="square" rtlCol="0">
            <a:spAutoFit/>
          </a:bodyPr>
          <a:lstStyle/>
          <a:p>
            <a:r>
              <a:rPr lang="de-AT" sz="800" dirty="0"/>
              <a:t>https://www.cnbc.com/2020/01/07/australia-bushfires-create-their-own-dangerous-weather-systems-experts-say.html</a:t>
            </a:r>
          </a:p>
        </p:txBody>
      </p:sp>
      <p:pic>
        <p:nvPicPr>
          <p:cNvPr id="7" name="Grafik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10554" y="3752684"/>
            <a:ext cx="4457700" cy="2972728"/>
          </a:xfrm>
          <a:prstGeom prst="rect">
            <a:avLst/>
          </a:prstGeom>
        </p:spPr>
      </p:pic>
      <p:sp>
        <p:nvSpPr>
          <p:cNvPr id="8" name="Textfeld 7"/>
          <p:cNvSpPr txBox="1"/>
          <p:nvPr/>
        </p:nvSpPr>
        <p:spPr>
          <a:xfrm rot="16200000">
            <a:off x="10207435" y="4990339"/>
            <a:ext cx="3131591" cy="338554"/>
          </a:xfrm>
          <a:prstGeom prst="rect">
            <a:avLst/>
          </a:prstGeom>
          <a:noFill/>
        </p:spPr>
        <p:txBody>
          <a:bodyPr wrap="square" rtlCol="0">
            <a:spAutoFit/>
          </a:bodyPr>
          <a:lstStyle/>
          <a:p>
            <a:r>
              <a:rPr lang="de-AT" sz="800" dirty="0"/>
              <a:t>https://www.derstandard.at/story/2000112657685/zehntausende-menschen-sassen-wegen-taifun-auf-philippinen-fest</a:t>
            </a:r>
          </a:p>
        </p:txBody>
      </p:sp>
      <p:pic>
        <p:nvPicPr>
          <p:cNvPr id="9" name="Grafik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10554" y="1008717"/>
            <a:ext cx="4457700" cy="2507456"/>
          </a:xfrm>
          <a:prstGeom prst="rect">
            <a:avLst/>
          </a:prstGeom>
        </p:spPr>
      </p:pic>
      <p:sp>
        <p:nvSpPr>
          <p:cNvPr id="10" name="Textfeld 9"/>
          <p:cNvSpPr txBox="1"/>
          <p:nvPr/>
        </p:nvSpPr>
        <p:spPr>
          <a:xfrm rot="16200000">
            <a:off x="10415917" y="1926035"/>
            <a:ext cx="2714625" cy="338554"/>
          </a:xfrm>
          <a:prstGeom prst="rect">
            <a:avLst/>
          </a:prstGeom>
          <a:noFill/>
        </p:spPr>
        <p:txBody>
          <a:bodyPr wrap="square" rtlCol="0">
            <a:spAutoFit/>
          </a:bodyPr>
          <a:lstStyle/>
          <a:p>
            <a:r>
              <a:rPr lang="de-AT" sz="800" dirty="0"/>
              <a:t>https://www.wetteronline.at/wetterticker/murenabgang-in-oesterreich-201909019485440</a:t>
            </a:r>
          </a:p>
        </p:txBody>
      </p:sp>
    </p:spTree>
    <p:extLst>
      <p:ext uri="{BB962C8B-B14F-4D97-AF65-F5344CB8AC3E}">
        <p14:creationId xmlns:p14="http://schemas.microsoft.com/office/powerpoint/2010/main" val="39406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Shape 1417"/>
        <p:cNvGrpSpPr/>
        <p:nvPr/>
      </p:nvGrpSpPr>
      <p:grpSpPr>
        <a:xfrm>
          <a:off x="0" y="0"/>
          <a:ext cx="0" cy="0"/>
          <a:chOff x="0" y="0"/>
          <a:chExt cx="0" cy="0"/>
        </a:xfrm>
      </p:grpSpPr>
      <p:pic>
        <p:nvPicPr>
          <p:cNvPr id="1418" name="Google Shape;1418;p10"/>
          <p:cNvPicPr preferRelativeResize="0"/>
          <p:nvPr/>
        </p:nvPicPr>
        <p:blipFill rotWithShape="1">
          <a:blip r:embed="rId3">
            <a:alphaModFix/>
          </a:blip>
          <a:srcRect/>
          <a:stretch/>
        </p:blipFill>
        <p:spPr>
          <a:xfrm>
            <a:off x="3333364" y="1024375"/>
            <a:ext cx="5525271" cy="5525271"/>
          </a:xfrm>
          <a:prstGeom prst="rect">
            <a:avLst/>
          </a:prstGeom>
          <a:noFill/>
          <a:ln>
            <a:noFill/>
          </a:ln>
        </p:spPr>
      </p:pic>
      <p:sp>
        <p:nvSpPr>
          <p:cNvPr id="1419" name="Google Shape;1419;p10"/>
          <p:cNvSpPr txBox="1"/>
          <p:nvPr/>
        </p:nvSpPr>
        <p:spPr>
          <a:xfrm>
            <a:off x="10957560" y="-19812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20" name="Google Shape;1420;p10"/>
          <p:cNvSpPr txBox="1"/>
          <p:nvPr/>
        </p:nvSpPr>
        <p:spPr>
          <a:xfrm>
            <a:off x="10772829" y="78007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000000"/>
              </a:solidFill>
              <a:latin typeface="Twentieth Century"/>
              <a:ea typeface="Twentieth Century"/>
              <a:cs typeface="Twentieth Century"/>
              <a:sym typeface="Twentieth Century"/>
            </a:endParaRPr>
          </a:p>
        </p:txBody>
      </p:sp>
      <p:sp>
        <p:nvSpPr>
          <p:cNvPr id="1421" name="Google Shape;1421;p10"/>
          <p:cNvSpPr txBox="1"/>
          <p:nvPr/>
        </p:nvSpPr>
        <p:spPr>
          <a:xfrm>
            <a:off x="1336429" y="144000"/>
            <a:ext cx="9513273" cy="939897"/>
          </a:xfrm>
          <a:prstGeom prst="rect">
            <a:avLst/>
          </a:prstGeom>
          <a:noFill/>
          <a:ln>
            <a:noFill/>
          </a:ln>
        </p:spPr>
        <p:txBody>
          <a:bodyPr spcFirstLastPara="1" wrap="square" lIns="91425" tIns="45700" rIns="91425" bIns="45700" anchor="t" anchorCtr="0">
            <a:spAutoFit/>
          </a:bodyPr>
          <a:lstStyle/>
          <a:p>
            <a:pPr marL="0" marR="0" lvl="0" indent="0" algn="ctr" rtl="0">
              <a:lnSpc>
                <a:spcPct val="152777"/>
              </a:lnSpc>
              <a:spcBef>
                <a:spcPts val="0"/>
              </a:spcBef>
              <a:spcAft>
                <a:spcPts val="0"/>
              </a:spcAft>
              <a:buNone/>
            </a:pPr>
            <a:r>
              <a:rPr lang="en-US" sz="3600" dirty="0">
                <a:solidFill>
                  <a:srgbClr val="7CB7ED"/>
                </a:solidFill>
                <a:latin typeface="+mj-lt"/>
              </a:rPr>
              <a:t>WAS IST MIT DEM KLIMA LOS?</a:t>
            </a:r>
            <a:endParaRPr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w Cen MT Condensed Extra Bold"/>
        <a:ea typeface=""/>
        <a:cs typeface=""/>
      </a:majorFont>
      <a:minorFont>
        <a:latin typeface="Tw Cen MT Condensed Extra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spcBef>
            <a:spcPct val="0"/>
          </a:spcBef>
          <a:defRPr sz="4000" b="1" cap="all" dirty="0">
            <a:solidFill>
              <a:schemeClr val="bg1"/>
            </a:solidFill>
            <a:latin typeface="FUCXED CAPS" pitchFamily="50"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w Cen MT Condensed Extra Bold"/>
        <a:ea typeface=""/>
        <a:cs typeface=""/>
      </a:majorFont>
      <a:minorFont>
        <a:latin typeface="Tw Cen MT Condensed Extra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ctr">
          <a:spcBef>
            <a:spcPct val="0"/>
          </a:spcBef>
          <a:defRPr sz="4000" b="1" cap="all" dirty="0">
            <a:solidFill>
              <a:schemeClr val="bg1"/>
            </a:solidFill>
            <a:latin typeface="FUCXED CAPS" pitchFamily="50"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0_Office Theme">
  <a:themeElements>
    <a:clrScheme name="Extinction Rebellion">
      <a:dk1>
        <a:srgbClr val="000000"/>
      </a:dk1>
      <a:lt1>
        <a:srgbClr val="FFFFFF"/>
      </a:lt1>
      <a:dk2>
        <a:srgbClr val="222A35"/>
      </a:dk2>
      <a:lt2>
        <a:srgbClr val="E7E6E6"/>
      </a:lt2>
      <a:accent1>
        <a:srgbClr val="14AA37"/>
      </a:accent1>
      <a:accent2>
        <a:srgbClr val="F7EE6A"/>
      </a:accent2>
      <a:accent3>
        <a:srgbClr val="75D0F7"/>
      </a:accent3>
      <a:accent4>
        <a:srgbClr val="ED9BC4"/>
      </a:accent4>
      <a:accent5>
        <a:srgbClr val="986297"/>
      </a:accent5>
      <a:accent6>
        <a:srgbClr val="BED200"/>
      </a:accent6>
      <a:hlink>
        <a:srgbClr val="3860AA"/>
      </a:hlink>
      <a:folHlink>
        <a:srgbClr val="DC4F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11440</Words>
  <Application>Microsoft Office PowerPoint</Application>
  <PresentationFormat>Breitbild</PresentationFormat>
  <Paragraphs>575</Paragraphs>
  <Slides>84</Slides>
  <Notes>55</Notes>
  <HiddenSlides>1</HiddenSlides>
  <MMClips>0</MMClips>
  <ScaleCrop>false</ScaleCrop>
  <HeadingPairs>
    <vt:vector size="6" baseType="variant">
      <vt:variant>
        <vt:lpstr>Verwendete Schriftarten</vt:lpstr>
      </vt:variant>
      <vt:variant>
        <vt:i4>14</vt:i4>
      </vt:variant>
      <vt:variant>
        <vt:lpstr>Design</vt:lpstr>
      </vt:variant>
      <vt:variant>
        <vt:i4>6</vt:i4>
      </vt:variant>
      <vt:variant>
        <vt:lpstr>Folientitel</vt:lpstr>
      </vt:variant>
      <vt:variant>
        <vt:i4>84</vt:i4>
      </vt:variant>
    </vt:vector>
  </HeadingPairs>
  <TitlesOfParts>
    <vt:vector size="104" baseType="lpstr">
      <vt:lpstr>Twentieth Century</vt:lpstr>
      <vt:lpstr>Wingdings</vt:lpstr>
      <vt:lpstr>FUCXED CAPS Latin</vt:lpstr>
      <vt:lpstr>FUCXED CAPS</vt:lpstr>
      <vt:lpstr>Symbol</vt:lpstr>
      <vt:lpstr>Times New Roman</vt:lpstr>
      <vt:lpstr>Crimson Text SemiBold</vt:lpstr>
      <vt:lpstr>Crimson Text</vt:lpstr>
      <vt:lpstr>DejaVu Sans</vt:lpstr>
      <vt:lpstr>Tw Cen MT Condensed Extra Bold</vt:lpstr>
      <vt:lpstr>msgothic</vt:lpstr>
      <vt:lpstr>Arial</vt:lpstr>
      <vt:lpstr>Calibri</vt:lpstr>
      <vt:lpstr>Microsoft YaHei</vt:lpstr>
      <vt:lpstr>7_Office Theme</vt:lpstr>
      <vt:lpstr>6_Office Theme</vt:lpstr>
      <vt:lpstr>3_Office Theme</vt:lpstr>
      <vt:lpstr>2_Office Theme</vt:lpstr>
      <vt:lpstr>10_Office Theme</vt:lpstr>
      <vt:lpstr>13_Office Theme</vt:lpstr>
      <vt:lpstr>PowerPoint-Präsentation</vt:lpstr>
      <vt:lpstr>PowerPoint-Präsentation</vt:lpstr>
      <vt:lpstr>PowerPoint-Präsentation</vt:lpstr>
      <vt:lpstr>PowerPoint-Präsentation</vt:lpstr>
      <vt:lpstr>PowerPoint-Präsentation</vt:lpstr>
      <vt:lpstr>PowerPoint-Präsentation</vt:lpstr>
      <vt:lpstr>DAS ERDSYSTEM ERHÄLT UNSER LEBEN</vt:lpstr>
      <vt:lpstr>WIR SIND DABEI ES ZU ZERSTÖREN</vt:lpstr>
      <vt:lpstr>PowerPoint-Präsentation</vt:lpstr>
      <vt:lpstr>PowerPoint-Präsentation</vt:lpstr>
      <vt:lpstr>PowerPoint-Präsentation</vt:lpstr>
      <vt:lpstr>TREIBHAUSGAS-EMISSIONEN SCHNELLEN IN DIE HÖHE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UNSER ÜBERLEBEN HÄNGT VON DEN OZEANEN AB</vt:lpstr>
      <vt:lpstr>PowerPoint-Präsentation</vt:lpstr>
      <vt:lpstr>PowerPoint-Präsentation</vt:lpstr>
      <vt:lpstr>WILDE BIOMASSE (FLEISCH) VERSCHWINDET</vt:lpstr>
      <vt:lpstr>PowerPoint-Präsentation</vt:lpstr>
      <vt:lpstr>Wir gefährden auch die unscheinbaren Arten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Zum weiterlesen</vt:lpstr>
      <vt:lpstr>PowerPoint-Präsentation</vt:lpstr>
      <vt:lpstr>PowerPoint-Präsentation</vt:lpstr>
      <vt:lpstr>PowerPoint-Präsentation</vt:lpstr>
      <vt:lpstr>PowerPoint-Präsentation</vt:lpstr>
      <vt:lpstr>PowerPoint-Präsentation</vt:lpstr>
      <vt:lpstr>PowerPoint-Präsentation</vt:lpstr>
      <vt:lpstr>WAS, WENN WIR NICHTS TUN?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Wittenbrink Heinz</cp:lastModifiedBy>
  <cp:revision>69</cp:revision>
  <dcterms:created xsi:type="dcterms:W3CDTF">2019-03-04T14:37:45Z</dcterms:created>
  <dcterms:modified xsi:type="dcterms:W3CDTF">2020-03-03T13:49:50Z</dcterms:modified>
</cp:coreProperties>
</file>